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0" r:id="rId2"/>
    <p:sldId id="302" r:id="rId3"/>
    <p:sldId id="303" r:id="rId4"/>
    <p:sldId id="305" r:id="rId5"/>
    <p:sldId id="309" r:id="rId6"/>
    <p:sldId id="326" r:id="rId7"/>
    <p:sldId id="292" r:id="rId8"/>
  </p:sldIdLst>
  <p:sldSz cx="9144000" cy="6858000" type="screen4x3"/>
  <p:notesSz cx="6735763" cy="9866313"/>
  <p:defaultTextStyle>
    <a:defPPr>
      <a:defRPr lang="ja-JP"/>
    </a:defPPr>
    <a:lvl1pPr algn="ctr" rtl="0" fontAlgn="base">
      <a:spcBef>
        <a:spcPct val="0"/>
      </a:spcBef>
      <a:spcAft>
        <a:spcPct val="0"/>
      </a:spcAft>
      <a:defRPr kumimoji="1" sz="800" kern="1200">
        <a:solidFill>
          <a:schemeClr val="tx1"/>
        </a:solidFill>
        <a:latin typeface="ＭＳ Ｐゴシック" pitchFamily="50" charset="-128"/>
        <a:ea typeface="ＭＳ Ｐゴシック" pitchFamily="50" charset="-128"/>
        <a:cs typeface="+mn-cs"/>
      </a:defRPr>
    </a:lvl1pPr>
    <a:lvl2pPr marL="457200" algn="ctr" rtl="0" fontAlgn="base">
      <a:spcBef>
        <a:spcPct val="0"/>
      </a:spcBef>
      <a:spcAft>
        <a:spcPct val="0"/>
      </a:spcAft>
      <a:defRPr kumimoji="1" sz="800"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sz="800"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sz="800"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sz="800"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sz="800"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sz="800"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sz="800"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sz="800" kern="1200">
        <a:solidFill>
          <a:schemeClr val="tx1"/>
        </a:solidFill>
        <a:latin typeface="ＭＳ Ｐゴシック" pitchFamily="50" charset="-128"/>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C00"/>
    <a:srgbClr val="FFFFFF"/>
    <a:srgbClr val="FF6600"/>
    <a:srgbClr val="B1E197"/>
    <a:srgbClr val="97DD97"/>
    <a:srgbClr val="339933"/>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7" autoAdjust="0"/>
    <p:restoredTop sz="94728" autoAdjust="0"/>
  </p:normalViewPr>
  <p:slideViewPr>
    <p:cSldViewPr showGuides="1">
      <p:cViewPr varScale="1">
        <p:scale>
          <a:sx n="79" d="100"/>
          <a:sy n="79" d="100"/>
        </p:scale>
        <p:origin x="-102"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endParaRPr lang="en-US" altLang="ja-JP"/>
          </a:p>
        </p:txBody>
      </p:sp>
      <p:sp>
        <p:nvSpPr>
          <p:cNvPr id="4301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ja-JP"/>
          </a:p>
        </p:txBody>
      </p:sp>
      <p:sp>
        <p:nvSpPr>
          <p:cNvPr id="10244" name="Rectangle 4"/>
          <p:cNvSpPr>
            <a:spLocks noRo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3014"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endParaRPr lang="en-US" altLang="ja-JP"/>
          </a:p>
        </p:txBody>
      </p:sp>
      <p:sp>
        <p:nvSpPr>
          <p:cNvPr id="43015"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2787506-598B-4E39-8D69-2B9DDF211C92}"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87506-598B-4E39-8D69-2B9DDF211C92}" type="slidenum">
              <a:rPr lang="en-US" altLang="ja-JP" smtClean="0"/>
              <a:pPr/>
              <a:t>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87506-598B-4E39-8D69-2B9DDF211C92}" type="slidenum">
              <a:rPr lang="en-US" altLang="ja-JP" smtClean="0"/>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87506-598B-4E39-8D69-2B9DDF211C92}" type="slidenum">
              <a:rPr lang="en-US" altLang="ja-JP" smtClean="0"/>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87506-598B-4E39-8D69-2B9DDF211C92}" type="slidenum">
              <a:rPr lang="en-US" altLang="ja-JP" smtClean="0"/>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87506-598B-4E39-8D69-2B9DDF211C92}" type="slidenum">
              <a:rPr lang="en-US" altLang="ja-JP" smtClean="0"/>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87506-598B-4E39-8D69-2B9DDF211C92}" type="slidenum">
              <a:rPr lang="en-US" altLang="ja-JP" smtClean="0"/>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87506-598B-4E39-8D69-2B9DDF211C92}" type="slidenum">
              <a:rPr lang="en-US" altLang="ja-JP" smtClean="0"/>
              <a:pPr/>
              <a:t>7</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7" descr="右上がり対角線"/>
          <p:cNvSpPr>
            <a:spLocks noChangeArrowheads="1"/>
          </p:cNvSpPr>
          <p:nvPr/>
        </p:nvSpPr>
        <p:spPr bwMode="auto">
          <a:xfrm>
            <a:off x="0" y="1844675"/>
            <a:ext cx="9144000" cy="1439863"/>
          </a:xfrm>
          <a:prstGeom prst="rect">
            <a:avLst/>
          </a:prstGeom>
          <a:pattFill prst="ltUpDiag">
            <a:fgClr>
              <a:srgbClr val="339966"/>
            </a:fgClr>
            <a:bgClr>
              <a:schemeClr val="bg1"/>
            </a:bgClr>
          </a:pattFill>
          <a:ln w="9525">
            <a:noFill/>
            <a:miter lim="800000"/>
            <a:headEnd/>
            <a:tailEnd/>
          </a:ln>
          <a:effectLst/>
        </p:spPr>
        <p:txBody>
          <a:bodyPr wrap="none" anchor="ctr"/>
          <a:lstStyle/>
          <a:p>
            <a:endParaRPr lang="ja-JP" altLang="en-US"/>
          </a:p>
        </p:txBody>
      </p:sp>
      <p:pic>
        <p:nvPicPr>
          <p:cNvPr id="5" name="Picture 17"/>
          <p:cNvPicPr>
            <a:picLocks noChangeAspect="1" noChangeArrowheads="1"/>
          </p:cNvPicPr>
          <p:nvPr userDrawn="1"/>
        </p:nvPicPr>
        <p:blipFill>
          <a:blip r:embed="rId2" cstate="print"/>
          <a:srcRect/>
          <a:stretch>
            <a:fillRect/>
          </a:stretch>
        </p:blipFill>
        <p:spPr bwMode="auto">
          <a:xfrm>
            <a:off x="7092950" y="188913"/>
            <a:ext cx="1860550" cy="706437"/>
          </a:xfrm>
          <a:prstGeom prst="rect">
            <a:avLst/>
          </a:prstGeom>
          <a:noFill/>
          <a:ln w="9525">
            <a:noFill/>
            <a:miter lim="800000"/>
            <a:headEnd/>
            <a:tailEnd/>
          </a:ln>
        </p:spPr>
      </p:pic>
      <p:sp>
        <p:nvSpPr>
          <p:cNvPr id="6" name="Rectangle 18"/>
          <p:cNvSpPr>
            <a:spLocks noChangeArrowheads="1"/>
          </p:cNvSpPr>
          <p:nvPr userDrawn="1"/>
        </p:nvSpPr>
        <p:spPr bwMode="auto">
          <a:xfrm>
            <a:off x="3348038" y="6583363"/>
            <a:ext cx="2386012" cy="274637"/>
          </a:xfrm>
          <a:prstGeom prst="rect">
            <a:avLst/>
          </a:prstGeom>
          <a:noFill/>
          <a:ln w="9525">
            <a:noFill/>
            <a:miter lim="800000"/>
            <a:headEnd/>
            <a:tailEnd/>
          </a:ln>
          <a:effectLst/>
        </p:spPr>
        <p:txBody>
          <a:bodyPr wrap="none" anchor="ctr">
            <a:spAutoFit/>
          </a:bodyPr>
          <a:lstStyle/>
          <a:p>
            <a:pPr algn="l">
              <a:defRPr/>
            </a:pPr>
            <a:r>
              <a:rPr lang="en-US" altLang="ja-JP" sz="1200">
                <a:solidFill>
                  <a:schemeClr val="bg2"/>
                </a:solidFill>
                <a:latin typeface="Trebuchet MS" pitchFamily="34" charset="0"/>
                <a:ea typeface="SimSun" pitchFamily="2" charset="-122"/>
              </a:rPr>
              <a:t>Copyright (C) 200</a:t>
            </a:r>
            <a:r>
              <a:rPr lang="en-US" altLang="ja-JP" sz="1200">
                <a:solidFill>
                  <a:schemeClr val="bg2"/>
                </a:solidFill>
                <a:latin typeface="Trebuchet MS" pitchFamily="34" charset="0"/>
              </a:rPr>
              <a:t>9</a:t>
            </a:r>
            <a:r>
              <a:rPr lang="en-US" altLang="ja-JP" sz="1200">
                <a:solidFill>
                  <a:schemeClr val="bg2"/>
                </a:solidFill>
                <a:latin typeface="Trebuchet MS" pitchFamily="34" charset="0"/>
                <a:ea typeface="SimSun" pitchFamily="2" charset="-122"/>
              </a:rPr>
              <a:t> Cybozu, Inc. </a:t>
            </a:r>
          </a:p>
        </p:txBody>
      </p:sp>
      <p:sp>
        <p:nvSpPr>
          <p:cNvPr id="3075" name="Rectangle 3"/>
          <p:cNvSpPr>
            <a:spLocks noGrp="1" noChangeArrowheads="1"/>
          </p:cNvSpPr>
          <p:nvPr>
            <p:ph type="subTitle" idx="1"/>
          </p:nvPr>
        </p:nvSpPr>
        <p:spPr bwMode="auto">
          <a:xfrm>
            <a:off x="1547813" y="4292600"/>
            <a:ext cx="5792787" cy="11525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sz="2400"/>
            </a:lvl1pPr>
          </a:lstStyle>
          <a:p>
            <a:r>
              <a:rPr lang="ja-JP" altLang="en-US"/>
              <a:t>サイボウズ株式会社</a:t>
            </a:r>
          </a:p>
        </p:txBody>
      </p:sp>
      <p:sp>
        <p:nvSpPr>
          <p:cNvPr id="3074" name="Rectangle 2"/>
          <p:cNvSpPr>
            <a:spLocks noGrp="1" noChangeArrowheads="1"/>
          </p:cNvSpPr>
          <p:nvPr>
            <p:ph type="ctrTitle"/>
          </p:nvPr>
        </p:nvSpPr>
        <p:spPr>
          <a:xfrm>
            <a:off x="611188" y="2060575"/>
            <a:ext cx="7772400" cy="647700"/>
          </a:xfrm>
          <a:noFill/>
        </p:spPr>
        <p:txBody>
          <a:bodyPr/>
          <a:lstStyle>
            <a:lvl1pPr algn="ctr">
              <a:defRPr/>
            </a:lvl1pPr>
          </a:lstStyle>
          <a:p>
            <a:r>
              <a:rPr lang="ja-JP" altLang="en-US"/>
              <a:t>マスタ タイトルの書式設定</a:t>
            </a:r>
          </a:p>
        </p:txBody>
      </p:sp>
      <p:sp>
        <p:nvSpPr>
          <p:cNvPr id="7"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altLang="ja-JP"/>
          </a:p>
        </p:txBody>
      </p:sp>
      <p:sp>
        <p:nvSpPr>
          <p:cNvPr id="8"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ltLang="ja-JP"/>
          </a:p>
        </p:txBody>
      </p:sp>
      <p:sp>
        <p:nvSpPr>
          <p:cNvPr id="9"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0299381B-E223-48CA-A15B-D33FA44BBCED}"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69100" y="130175"/>
            <a:ext cx="2195513" cy="59959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79388" y="130175"/>
            <a:ext cx="6437312" cy="5995988"/>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30175"/>
            <a:ext cx="8785225" cy="635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79388" y="130175"/>
            <a:ext cx="8785225" cy="635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descr="右上がり対角線"/>
          <p:cNvSpPr>
            <a:spLocks noGrp="1" noChangeArrowheads="1"/>
          </p:cNvSpPr>
          <p:nvPr>
            <p:ph type="title"/>
          </p:nvPr>
        </p:nvSpPr>
        <p:spPr bwMode="auto">
          <a:xfrm>
            <a:off x="179388" y="130175"/>
            <a:ext cx="8785225" cy="635000"/>
          </a:xfrm>
          <a:prstGeom prst="rect">
            <a:avLst/>
          </a:prstGeom>
          <a:pattFill prst="ltUpDiag">
            <a:fgClr>
              <a:srgbClr val="339966"/>
            </a:fgClr>
            <a:bgClr>
              <a:schemeClr val="bg1"/>
            </a:bgClr>
          </a:patt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027" name="Picture 9"/>
          <p:cNvPicPr>
            <a:picLocks noChangeAspect="1" noChangeArrowheads="1"/>
          </p:cNvPicPr>
          <p:nvPr userDrawn="1"/>
        </p:nvPicPr>
        <p:blipFill>
          <a:blip r:embed="rId15" cstate="print"/>
          <a:srcRect/>
          <a:stretch>
            <a:fillRect/>
          </a:stretch>
        </p:blipFill>
        <p:spPr bwMode="auto">
          <a:xfrm>
            <a:off x="7092950" y="6388100"/>
            <a:ext cx="1870075" cy="284163"/>
          </a:xfrm>
          <a:prstGeom prst="rect">
            <a:avLst/>
          </a:prstGeom>
          <a:noFill/>
          <a:ln w="9525">
            <a:noFill/>
            <a:miter lim="800000"/>
            <a:headEnd/>
            <a:tailEnd/>
          </a:ln>
        </p:spPr>
      </p:pic>
      <p:sp>
        <p:nvSpPr>
          <p:cNvPr id="1034" name="Rectangle 10"/>
          <p:cNvSpPr>
            <a:spLocks noChangeArrowheads="1"/>
          </p:cNvSpPr>
          <p:nvPr userDrawn="1"/>
        </p:nvSpPr>
        <p:spPr bwMode="auto">
          <a:xfrm>
            <a:off x="3348038" y="6583363"/>
            <a:ext cx="2386012" cy="274637"/>
          </a:xfrm>
          <a:prstGeom prst="rect">
            <a:avLst/>
          </a:prstGeom>
          <a:noFill/>
          <a:ln w="9525">
            <a:noFill/>
            <a:miter lim="800000"/>
            <a:headEnd/>
            <a:tailEnd/>
          </a:ln>
          <a:effectLst/>
        </p:spPr>
        <p:txBody>
          <a:bodyPr wrap="none" anchor="ctr">
            <a:spAutoFit/>
          </a:bodyPr>
          <a:lstStyle/>
          <a:p>
            <a:pPr algn="l">
              <a:defRPr/>
            </a:pPr>
            <a:r>
              <a:rPr lang="en-US" altLang="ja-JP" sz="1200">
                <a:solidFill>
                  <a:schemeClr val="bg2"/>
                </a:solidFill>
                <a:latin typeface="Trebuchet MS" pitchFamily="34" charset="0"/>
                <a:ea typeface="SimSun" pitchFamily="2" charset="-122"/>
              </a:rPr>
              <a:t>Copyright (C) 200</a:t>
            </a:r>
            <a:r>
              <a:rPr lang="en-US" altLang="ja-JP" sz="1200">
                <a:solidFill>
                  <a:schemeClr val="bg2"/>
                </a:solidFill>
                <a:latin typeface="Trebuchet MS" pitchFamily="34" charset="0"/>
              </a:rPr>
              <a:t>9</a:t>
            </a:r>
            <a:r>
              <a:rPr lang="en-US" altLang="ja-JP" sz="1200">
                <a:solidFill>
                  <a:schemeClr val="bg2"/>
                </a:solidFill>
                <a:latin typeface="Trebuchet MS" pitchFamily="34" charset="0"/>
                <a:ea typeface="SimSun" pitchFamily="2" charset="-122"/>
              </a:rPr>
              <a:t> Cybozu, Inc. </a:t>
            </a:r>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kumimoji="1" sz="3200">
          <a:solidFill>
            <a:srgbClr val="4D4D4D"/>
          </a:solidFill>
          <a:latin typeface="+mj-lt"/>
          <a:ea typeface="+mj-ea"/>
          <a:cs typeface="+mj-cs"/>
        </a:defRPr>
      </a:lvl1pPr>
      <a:lvl2pPr algn="l" rtl="0" eaLnBrk="0" fontAlgn="base" hangingPunct="0">
        <a:spcBef>
          <a:spcPct val="0"/>
        </a:spcBef>
        <a:spcAft>
          <a:spcPct val="0"/>
        </a:spcAft>
        <a:defRPr kumimoji="1" sz="3200">
          <a:solidFill>
            <a:srgbClr val="4D4D4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200">
          <a:solidFill>
            <a:srgbClr val="4D4D4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200">
          <a:solidFill>
            <a:srgbClr val="4D4D4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200">
          <a:solidFill>
            <a:srgbClr val="4D4D4D"/>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3200">
          <a:solidFill>
            <a:srgbClr val="4D4D4D"/>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3200">
          <a:solidFill>
            <a:srgbClr val="4D4D4D"/>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3200">
          <a:solidFill>
            <a:srgbClr val="4D4D4D"/>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3200">
          <a:solidFill>
            <a:srgbClr val="4D4D4D"/>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kumimoji="1" sz="2800">
          <a:solidFill>
            <a:srgbClr val="4D4D4D"/>
          </a:solidFill>
          <a:latin typeface="+mn-lt"/>
          <a:ea typeface="+mn-ea"/>
        </a:defRPr>
      </a:lvl2pPr>
      <a:lvl3pPr marL="1143000" indent="-228600" algn="l" rtl="0" eaLnBrk="0" fontAlgn="base" hangingPunct="0">
        <a:spcBef>
          <a:spcPct val="20000"/>
        </a:spcBef>
        <a:spcAft>
          <a:spcPct val="0"/>
        </a:spcAft>
        <a:buChar char="•"/>
        <a:defRPr kumimoji="1" sz="2400">
          <a:solidFill>
            <a:srgbClr val="4D4D4D"/>
          </a:solidFill>
          <a:latin typeface="+mn-lt"/>
          <a:ea typeface="+mn-ea"/>
        </a:defRPr>
      </a:lvl3pPr>
      <a:lvl4pPr marL="1600200" indent="-228600" algn="l" rtl="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4pPr>
      <a:lvl5pPr marL="2057400" indent="-228600" algn="l" rtl="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5pPr>
      <a:lvl6pPr marL="2514600" indent="-228600" algn="l" rtl="0" fontAlgn="base">
        <a:spcBef>
          <a:spcPct val="20000"/>
        </a:spcBef>
        <a:spcAft>
          <a:spcPct val="0"/>
        </a:spcAft>
        <a:buChar char="»"/>
        <a:defRPr kumimoji="1" sz="2000">
          <a:solidFill>
            <a:srgbClr val="4D4D4D"/>
          </a:solidFill>
          <a:latin typeface="Arial" charset="0"/>
          <a:ea typeface="ＭＳ Ｐゴシック" pitchFamily="50" charset="-128"/>
        </a:defRPr>
      </a:lvl6pPr>
      <a:lvl7pPr marL="2971800" indent="-228600" algn="l" rtl="0" fontAlgn="base">
        <a:spcBef>
          <a:spcPct val="20000"/>
        </a:spcBef>
        <a:spcAft>
          <a:spcPct val="0"/>
        </a:spcAft>
        <a:buChar char="»"/>
        <a:defRPr kumimoji="1" sz="2000">
          <a:solidFill>
            <a:srgbClr val="4D4D4D"/>
          </a:solidFill>
          <a:latin typeface="Arial" charset="0"/>
          <a:ea typeface="ＭＳ Ｐゴシック" pitchFamily="50" charset="-128"/>
        </a:defRPr>
      </a:lvl7pPr>
      <a:lvl8pPr marL="3429000" indent="-228600" algn="l" rtl="0" fontAlgn="base">
        <a:spcBef>
          <a:spcPct val="20000"/>
        </a:spcBef>
        <a:spcAft>
          <a:spcPct val="0"/>
        </a:spcAft>
        <a:buChar char="»"/>
        <a:defRPr kumimoji="1" sz="2000">
          <a:solidFill>
            <a:srgbClr val="4D4D4D"/>
          </a:solidFill>
          <a:latin typeface="Arial" charset="0"/>
          <a:ea typeface="ＭＳ Ｐゴシック" pitchFamily="50" charset="-128"/>
        </a:defRPr>
      </a:lvl8pPr>
      <a:lvl9pPr marL="3886200" indent="-228600" algn="l" rtl="0" fontAlgn="base">
        <a:spcBef>
          <a:spcPct val="20000"/>
        </a:spcBef>
        <a:spcAft>
          <a:spcPct val="0"/>
        </a:spcAft>
        <a:buChar char="»"/>
        <a:defRPr kumimoji="1" sz="2000">
          <a:solidFill>
            <a:srgbClr val="4D4D4D"/>
          </a:solidFill>
          <a:latin typeface="Arial" charset="0"/>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emf"/><Relationship Id="rId3" Type="http://schemas.openxmlformats.org/officeDocument/2006/relationships/image" Target="../media/image3.png"/><Relationship Id="rId7" Type="http://schemas.openxmlformats.org/officeDocument/2006/relationships/image" Target="../media/image7.wmf"/><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wmf"/><Relationship Id="rId4" Type="http://schemas.openxmlformats.org/officeDocument/2006/relationships/image" Target="../media/image4.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7"/>
          <p:cNvSpPr>
            <a:spLocks noChangeArrowheads="1"/>
          </p:cNvSpPr>
          <p:nvPr/>
        </p:nvSpPr>
        <p:spPr bwMode="auto">
          <a:xfrm>
            <a:off x="4643438" y="3789363"/>
            <a:ext cx="4249737" cy="576262"/>
          </a:xfrm>
          <a:prstGeom prst="roundRect">
            <a:avLst>
              <a:gd name="adj" fmla="val 50000"/>
            </a:avLst>
          </a:prstGeom>
          <a:solidFill>
            <a:srgbClr val="B1E197"/>
          </a:solidFill>
          <a:ln w="19050" algn="ctr">
            <a:noFill/>
            <a:round/>
            <a:headEnd/>
            <a:tailEnd/>
          </a:ln>
        </p:spPr>
        <p:txBody>
          <a:bodyPr wrap="none" anchor="ctr"/>
          <a:lstStyle/>
          <a:p>
            <a:endParaRPr lang="ja-JP" altLang="en-US"/>
          </a:p>
        </p:txBody>
      </p:sp>
      <p:sp>
        <p:nvSpPr>
          <p:cNvPr id="3075" name="AutoShape 25"/>
          <p:cNvSpPr>
            <a:spLocks noChangeArrowheads="1"/>
          </p:cNvSpPr>
          <p:nvPr/>
        </p:nvSpPr>
        <p:spPr bwMode="auto">
          <a:xfrm>
            <a:off x="250825" y="3789363"/>
            <a:ext cx="4249738" cy="576262"/>
          </a:xfrm>
          <a:prstGeom prst="roundRect">
            <a:avLst>
              <a:gd name="adj" fmla="val 50000"/>
            </a:avLst>
          </a:prstGeom>
          <a:solidFill>
            <a:srgbClr val="B1E197"/>
          </a:solidFill>
          <a:ln w="19050" algn="ctr">
            <a:noFill/>
            <a:round/>
            <a:headEnd/>
            <a:tailEnd/>
          </a:ln>
        </p:spPr>
        <p:txBody>
          <a:bodyPr wrap="none" anchor="ctr"/>
          <a:lstStyle/>
          <a:p>
            <a:endParaRPr lang="ja-JP" altLang="en-US"/>
          </a:p>
        </p:txBody>
      </p:sp>
      <p:sp>
        <p:nvSpPr>
          <p:cNvPr id="3076" name="AutoShape 24"/>
          <p:cNvSpPr>
            <a:spLocks noChangeArrowheads="1"/>
          </p:cNvSpPr>
          <p:nvPr/>
        </p:nvSpPr>
        <p:spPr bwMode="auto">
          <a:xfrm>
            <a:off x="4643438" y="1196975"/>
            <a:ext cx="4249737" cy="576263"/>
          </a:xfrm>
          <a:prstGeom prst="roundRect">
            <a:avLst>
              <a:gd name="adj" fmla="val 50000"/>
            </a:avLst>
          </a:prstGeom>
          <a:solidFill>
            <a:srgbClr val="B1E197"/>
          </a:solidFill>
          <a:ln w="19050" algn="ctr">
            <a:noFill/>
            <a:round/>
            <a:headEnd/>
            <a:tailEnd/>
          </a:ln>
        </p:spPr>
        <p:txBody>
          <a:bodyPr wrap="none" anchor="ctr"/>
          <a:lstStyle/>
          <a:p>
            <a:endParaRPr lang="ja-JP" altLang="en-US"/>
          </a:p>
        </p:txBody>
      </p:sp>
      <p:sp>
        <p:nvSpPr>
          <p:cNvPr id="3077" name="AutoShape 23"/>
          <p:cNvSpPr>
            <a:spLocks noChangeArrowheads="1"/>
          </p:cNvSpPr>
          <p:nvPr/>
        </p:nvSpPr>
        <p:spPr bwMode="auto">
          <a:xfrm>
            <a:off x="250825" y="1196975"/>
            <a:ext cx="4249738" cy="576263"/>
          </a:xfrm>
          <a:prstGeom prst="roundRect">
            <a:avLst>
              <a:gd name="adj" fmla="val 50000"/>
            </a:avLst>
          </a:prstGeom>
          <a:solidFill>
            <a:srgbClr val="B1E197"/>
          </a:solidFill>
          <a:ln w="19050" algn="ctr">
            <a:noFill/>
            <a:round/>
            <a:headEnd/>
            <a:tailEnd/>
          </a:ln>
        </p:spPr>
        <p:txBody>
          <a:bodyPr wrap="none" anchor="ctr"/>
          <a:lstStyle/>
          <a:p>
            <a:endParaRPr lang="ja-JP" altLang="en-US"/>
          </a:p>
        </p:txBody>
      </p:sp>
      <p:sp>
        <p:nvSpPr>
          <p:cNvPr id="3078" name="Rectangle 2" descr="右上がり対角線"/>
          <p:cNvSpPr>
            <a:spLocks noGrp="1" noChangeArrowheads="1"/>
          </p:cNvSpPr>
          <p:nvPr>
            <p:ph type="title"/>
          </p:nvPr>
        </p:nvSpPr>
        <p:spPr/>
        <p:txBody>
          <a:bodyPr/>
          <a:lstStyle/>
          <a:p>
            <a:pPr eaLnBrk="1" hangingPunct="1"/>
            <a:r>
              <a:rPr lang="ja-JP" altLang="en-US" smtClean="0"/>
              <a:t>活用方法の具体例</a:t>
            </a:r>
          </a:p>
        </p:txBody>
      </p:sp>
      <p:sp>
        <p:nvSpPr>
          <p:cNvPr id="3079" name="Text Box 8"/>
          <p:cNvSpPr txBox="1">
            <a:spLocks noChangeArrowheads="1"/>
          </p:cNvSpPr>
          <p:nvPr/>
        </p:nvSpPr>
        <p:spPr bwMode="auto">
          <a:xfrm>
            <a:off x="4859338" y="1125538"/>
            <a:ext cx="3630612" cy="641350"/>
          </a:xfrm>
          <a:prstGeom prst="rect">
            <a:avLst/>
          </a:prstGeom>
          <a:noFill/>
          <a:ln w="19050" algn="ctr">
            <a:noFill/>
            <a:miter lim="800000"/>
            <a:headEnd/>
            <a:tailEnd/>
          </a:ln>
        </p:spPr>
        <p:txBody>
          <a:bodyPr wrap="none">
            <a:spAutoFit/>
          </a:bodyPr>
          <a:lstStyle/>
          <a:p>
            <a:pPr algn="l"/>
            <a:r>
              <a:rPr lang="ja-JP" altLang="en-US" sz="1800">
                <a:latin typeface="Arial" charset="0"/>
                <a:ea typeface="HGP創英角ｺﾞｼｯｸUB" pitchFamily="50" charset="-128"/>
              </a:rPr>
              <a:t>営業部で活用</a:t>
            </a:r>
          </a:p>
          <a:p>
            <a:pPr algn="l"/>
            <a:r>
              <a:rPr lang="ja-JP" altLang="en-US" sz="1800">
                <a:latin typeface="Arial" charset="0"/>
                <a:ea typeface="HGP創英角ｺﾞｼｯｸUB" pitchFamily="50" charset="-128"/>
              </a:rPr>
              <a:t>案件の進捗状況，活動内容を管理。</a:t>
            </a:r>
          </a:p>
        </p:txBody>
      </p:sp>
      <p:sp>
        <p:nvSpPr>
          <p:cNvPr id="3080" name="Text Box 9"/>
          <p:cNvSpPr txBox="1">
            <a:spLocks noChangeArrowheads="1"/>
          </p:cNvSpPr>
          <p:nvPr/>
        </p:nvSpPr>
        <p:spPr bwMode="auto">
          <a:xfrm>
            <a:off x="250825" y="3717925"/>
            <a:ext cx="4122738" cy="641350"/>
          </a:xfrm>
          <a:prstGeom prst="rect">
            <a:avLst/>
          </a:prstGeom>
          <a:noFill/>
          <a:ln w="19050" algn="ctr">
            <a:noFill/>
            <a:miter lim="800000"/>
            <a:headEnd/>
            <a:tailEnd/>
          </a:ln>
        </p:spPr>
        <p:txBody>
          <a:bodyPr wrap="none">
            <a:spAutoFit/>
          </a:bodyPr>
          <a:lstStyle/>
          <a:p>
            <a:pPr algn="l"/>
            <a:r>
              <a:rPr lang="ja-JP" altLang="en-US" sz="1800">
                <a:latin typeface="Arial" charset="0"/>
                <a:ea typeface="HGP創英角ｺﾞｼｯｸUB" pitchFamily="50" charset="-128"/>
              </a:rPr>
              <a:t>総務部で活用</a:t>
            </a:r>
          </a:p>
          <a:p>
            <a:pPr algn="l"/>
            <a:r>
              <a:rPr lang="ja-JP" altLang="en-US" sz="1800">
                <a:latin typeface="Arial" charset="0"/>
                <a:ea typeface="HGP創英角ｺﾞｼｯｸUB" pitchFamily="50" charset="-128"/>
              </a:rPr>
              <a:t>総務によく寄せられる問い合わせを集約。</a:t>
            </a:r>
          </a:p>
        </p:txBody>
      </p:sp>
      <p:sp>
        <p:nvSpPr>
          <p:cNvPr id="3081" name="Text Box 10"/>
          <p:cNvSpPr txBox="1">
            <a:spLocks noChangeArrowheads="1"/>
          </p:cNvSpPr>
          <p:nvPr/>
        </p:nvSpPr>
        <p:spPr bwMode="auto">
          <a:xfrm>
            <a:off x="395288" y="1125538"/>
            <a:ext cx="4303712" cy="641350"/>
          </a:xfrm>
          <a:prstGeom prst="rect">
            <a:avLst/>
          </a:prstGeom>
          <a:noFill/>
          <a:ln w="19050" algn="ctr">
            <a:noFill/>
            <a:miter lim="800000"/>
            <a:headEnd/>
            <a:tailEnd/>
          </a:ln>
        </p:spPr>
        <p:txBody>
          <a:bodyPr>
            <a:spAutoFit/>
          </a:bodyPr>
          <a:lstStyle/>
          <a:p>
            <a:pPr algn="l"/>
            <a:r>
              <a:rPr lang="ja-JP" altLang="en-US" sz="1800">
                <a:latin typeface="Arial" charset="0"/>
                <a:ea typeface="HGP創英角ｺﾞｼｯｸUB" pitchFamily="50" charset="-128"/>
              </a:rPr>
              <a:t>部署間で活用</a:t>
            </a:r>
          </a:p>
          <a:p>
            <a:pPr algn="l"/>
            <a:r>
              <a:rPr lang="ja-JP" altLang="en-US" sz="1800">
                <a:latin typeface="Arial" charset="0"/>
                <a:ea typeface="HGP創英角ｺﾞｼｯｸUB" pitchFamily="50" charset="-128"/>
              </a:rPr>
              <a:t>関係部署でクレーム情報を共有化。</a:t>
            </a:r>
          </a:p>
        </p:txBody>
      </p:sp>
      <p:sp>
        <p:nvSpPr>
          <p:cNvPr id="3082" name="Text Box 11"/>
          <p:cNvSpPr txBox="1">
            <a:spLocks noChangeArrowheads="1"/>
          </p:cNvSpPr>
          <p:nvPr/>
        </p:nvSpPr>
        <p:spPr bwMode="auto">
          <a:xfrm>
            <a:off x="4643438" y="3724275"/>
            <a:ext cx="4151312" cy="641350"/>
          </a:xfrm>
          <a:prstGeom prst="rect">
            <a:avLst/>
          </a:prstGeom>
          <a:noFill/>
          <a:ln w="19050" algn="ctr">
            <a:noFill/>
            <a:miter lim="800000"/>
            <a:headEnd/>
            <a:tailEnd/>
          </a:ln>
        </p:spPr>
        <p:txBody>
          <a:bodyPr wrap="none">
            <a:spAutoFit/>
          </a:bodyPr>
          <a:lstStyle/>
          <a:p>
            <a:pPr algn="l"/>
            <a:r>
              <a:rPr lang="ja-JP" altLang="en-US" sz="1800">
                <a:latin typeface="Arial" charset="0"/>
                <a:ea typeface="HGP創英角ｺﾞｼｯｸUB" pitchFamily="50" charset="-128"/>
              </a:rPr>
              <a:t>情報を有効活用</a:t>
            </a:r>
          </a:p>
          <a:p>
            <a:pPr algn="l"/>
            <a:r>
              <a:rPr lang="ja-JP" altLang="en-US" sz="1800">
                <a:latin typeface="Arial" charset="0"/>
                <a:ea typeface="HGP創英角ｺﾞｼｯｸUB" pitchFamily="50" charset="-128"/>
              </a:rPr>
              <a:t>個人で保管している画像データを共有化。</a:t>
            </a:r>
          </a:p>
        </p:txBody>
      </p:sp>
      <p:sp>
        <p:nvSpPr>
          <p:cNvPr id="3083" name="AutoShape 12"/>
          <p:cNvSpPr>
            <a:spLocks noChangeArrowheads="1"/>
          </p:cNvSpPr>
          <p:nvPr/>
        </p:nvSpPr>
        <p:spPr bwMode="auto">
          <a:xfrm>
            <a:off x="2987675" y="1844675"/>
            <a:ext cx="1370013" cy="1717675"/>
          </a:xfrm>
          <a:prstGeom prst="can">
            <a:avLst>
              <a:gd name="adj" fmla="val 31344"/>
            </a:avLst>
          </a:prstGeom>
          <a:solidFill>
            <a:srgbClr val="339933"/>
          </a:solidFill>
          <a:ln w="19050">
            <a:noFill/>
            <a:round/>
            <a:headEnd/>
            <a:tailEnd/>
          </a:ln>
        </p:spPr>
        <p:txBody>
          <a:bodyPr wrap="none" anchor="ctr"/>
          <a:lstStyle/>
          <a:p>
            <a:r>
              <a:rPr lang="ja-JP" altLang="en-US" sz="2400">
                <a:solidFill>
                  <a:schemeClr val="bg1"/>
                </a:solidFill>
              </a:rPr>
              <a:t>クレーム</a:t>
            </a:r>
          </a:p>
          <a:p>
            <a:r>
              <a:rPr lang="ja-JP" altLang="en-US" sz="2400">
                <a:solidFill>
                  <a:schemeClr val="bg1"/>
                </a:solidFill>
              </a:rPr>
              <a:t>対応管理</a:t>
            </a:r>
          </a:p>
        </p:txBody>
      </p:sp>
      <p:sp>
        <p:nvSpPr>
          <p:cNvPr id="3084" name="AutoShape 16"/>
          <p:cNvSpPr>
            <a:spLocks noChangeArrowheads="1"/>
          </p:cNvSpPr>
          <p:nvPr/>
        </p:nvSpPr>
        <p:spPr bwMode="auto">
          <a:xfrm>
            <a:off x="7451725" y="1844675"/>
            <a:ext cx="1370013" cy="1717675"/>
          </a:xfrm>
          <a:prstGeom prst="can">
            <a:avLst>
              <a:gd name="adj" fmla="val 31344"/>
            </a:avLst>
          </a:prstGeom>
          <a:solidFill>
            <a:srgbClr val="339933"/>
          </a:solidFill>
          <a:ln w="19050">
            <a:noFill/>
            <a:round/>
            <a:headEnd/>
            <a:tailEnd/>
          </a:ln>
        </p:spPr>
        <p:txBody>
          <a:bodyPr wrap="none" anchor="ctr"/>
          <a:lstStyle/>
          <a:p>
            <a:r>
              <a:rPr lang="ja-JP" altLang="en-US" sz="2400">
                <a:solidFill>
                  <a:schemeClr val="bg1"/>
                </a:solidFill>
              </a:rPr>
              <a:t>商談報告</a:t>
            </a:r>
          </a:p>
          <a:p>
            <a:r>
              <a:rPr lang="ja-JP" altLang="en-US" sz="2400">
                <a:solidFill>
                  <a:schemeClr val="bg1"/>
                </a:solidFill>
              </a:rPr>
              <a:t>管理</a:t>
            </a:r>
          </a:p>
        </p:txBody>
      </p:sp>
      <p:sp>
        <p:nvSpPr>
          <p:cNvPr id="3085" name="AutoShape 17"/>
          <p:cNvSpPr>
            <a:spLocks noChangeArrowheads="1"/>
          </p:cNvSpPr>
          <p:nvPr/>
        </p:nvSpPr>
        <p:spPr bwMode="auto">
          <a:xfrm>
            <a:off x="3059113" y="4437063"/>
            <a:ext cx="1370012" cy="1717675"/>
          </a:xfrm>
          <a:prstGeom prst="can">
            <a:avLst>
              <a:gd name="adj" fmla="val 31344"/>
            </a:avLst>
          </a:prstGeom>
          <a:solidFill>
            <a:srgbClr val="339933"/>
          </a:solidFill>
          <a:ln w="19050">
            <a:noFill/>
            <a:round/>
            <a:headEnd/>
            <a:tailEnd/>
          </a:ln>
        </p:spPr>
        <p:txBody>
          <a:bodyPr wrap="none" anchor="ctr"/>
          <a:lstStyle/>
          <a:p>
            <a:r>
              <a:rPr lang="ja-JP" altLang="en-US" sz="2400">
                <a:solidFill>
                  <a:schemeClr val="bg1"/>
                </a:solidFill>
              </a:rPr>
              <a:t>社内</a:t>
            </a:r>
            <a:r>
              <a:rPr lang="en-US" altLang="ja-JP" sz="2400">
                <a:solidFill>
                  <a:schemeClr val="bg1"/>
                </a:solidFill>
              </a:rPr>
              <a:t>FAQ</a:t>
            </a:r>
          </a:p>
        </p:txBody>
      </p:sp>
      <p:sp>
        <p:nvSpPr>
          <p:cNvPr id="3086" name="AutoShape 18"/>
          <p:cNvSpPr>
            <a:spLocks noChangeArrowheads="1"/>
          </p:cNvSpPr>
          <p:nvPr/>
        </p:nvSpPr>
        <p:spPr bwMode="auto">
          <a:xfrm>
            <a:off x="7451725" y="4448175"/>
            <a:ext cx="1370013" cy="1717675"/>
          </a:xfrm>
          <a:prstGeom prst="can">
            <a:avLst>
              <a:gd name="adj" fmla="val 31344"/>
            </a:avLst>
          </a:prstGeom>
          <a:solidFill>
            <a:srgbClr val="339933"/>
          </a:solidFill>
          <a:ln w="19050">
            <a:noFill/>
            <a:round/>
            <a:headEnd/>
            <a:tailEnd/>
          </a:ln>
        </p:spPr>
        <p:txBody>
          <a:bodyPr wrap="none" anchor="ctr"/>
          <a:lstStyle/>
          <a:p>
            <a:r>
              <a:rPr lang="ja-JP" altLang="en-US" sz="2400">
                <a:solidFill>
                  <a:schemeClr val="bg1"/>
                </a:solidFill>
              </a:rPr>
              <a:t>写真館</a:t>
            </a:r>
          </a:p>
        </p:txBody>
      </p:sp>
      <p:sp>
        <p:nvSpPr>
          <p:cNvPr id="3087" name="AutoShape 19"/>
          <p:cNvSpPr>
            <a:spLocks noChangeArrowheads="1"/>
          </p:cNvSpPr>
          <p:nvPr/>
        </p:nvSpPr>
        <p:spPr bwMode="auto">
          <a:xfrm>
            <a:off x="179388" y="1052513"/>
            <a:ext cx="4392612" cy="2592387"/>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sp>
        <p:nvSpPr>
          <p:cNvPr id="3088" name="AutoShape 20"/>
          <p:cNvSpPr>
            <a:spLocks noChangeArrowheads="1"/>
          </p:cNvSpPr>
          <p:nvPr/>
        </p:nvSpPr>
        <p:spPr bwMode="auto">
          <a:xfrm>
            <a:off x="179388" y="3644900"/>
            <a:ext cx="4392612" cy="2592388"/>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sp>
        <p:nvSpPr>
          <p:cNvPr id="3089" name="AutoShape 21"/>
          <p:cNvSpPr>
            <a:spLocks noChangeArrowheads="1"/>
          </p:cNvSpPr>
          <p:nvPr/>
        </p:nvSpPr>
        <p:spPr bwMode="auto">
          <a:xfrm>
            <a:off x="4572000" y="1052513"/>
            <a:ext cx="4392613" cy="2592387"/>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sp>
        <p:nvSpPr>
          <p:cNvPr id="3090" name="AutoShape 22"/>
          <p:cNvSpPr>
            <a:spLocks noChangeArrowheads="1"/>
          </p:cNvSpPr>
          <p:nvPr/>
        </p:nvSpPr>
        <p:spPr bwMode="auto">
          <a:xfrm>
            <a:off x="4572000" y="3644900"/>
            <a:ext cx="4392613" cy="2592388"/>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sp>
        <p:nvSpPr>
          <p:cNvPr id="3091" name="Text Box 35"/>
          <p:cNvSpPr txBox="1">
            <a:spLocks noChangeArrowheads="1"/>
          </p:cNvSpPr>
          <p:nvPr/>
        </p:nvSpPr>
        <p:spPr bwMode="auto">
          <a:xfrm>
            <a:off x="395288" y="1989138"/>
            <a:ext cx="2232025" cy="1314450"/>
          </a:xfrm>
          <a:prstGeom prst="rect">
            <a:avLst/>
          </a:prstGeom>
          <a:noFill/>
          <a:ln w="19050" algn="ctr">
            <a:noFill/>
            <a:miter lim="800000"/>
            <a:headEnd/>
            <a:tailEnd/>
          </a:ln>
        </p:spPr>
        <p:txBody>
          <a:bodyPr>
            <a:spAutoFit/>
          </a:bodyPr>
          <a:lstStyle/>
          <a:p>
            <a:r>
              <a:rPr lang="ja-JP" altLang="en-US" sz="1600"/>
              <a:t>関係者で最新のクレーム情報を共有。蓄積されていくクレーム情報も</a:t>
            </a:r>
          </a:p>
          <a:p>
            <a:r>
              <a:rPr lang="ja-JP" altLang="en-US" sz="1600"/>
              <a:t>検索機能で簡単に引き出し再利用できます。</a:t>
            </a:r>
          </a:p>
        </p:txBody>
      </p:sp>
      <p:sp>
        <p:nvSpPr>
          <p:cNvPr id="3092" name="Text Box 36"/>
          <p:cNvSpPr txBox="1">
            <a:spLocks noChangeArrowheads="1"/>
          </p:cNvSpPr>
          <p:nvPr/>
        </p:nvSpPr>
        <p:spPr bwMode="auto">
          <a:xfrm>
            <a:off x="4859338" y="1989138"/>
            <a:ext cx="2376487" cy="1314450"/>
          </a:xfrm>
          <a:prstGeom prst="rect">
            <a:avLst/>
          </a:prstGeom>
          <a:noFill/>
          <a:ln w="19050" algn="ctr">
            <a:noFill/>
            <a:miter lim="800000"/>
            <a:headEnd/>
            <a:tailEnd/>
          </a:ln>
        </p:spPr>
        <p:txBody>
          <a:bodyPr>
            <a:spAutoFit/>
          </a:bodyPr>
          <a:lstStyle/>
          <a:p>
            <a:r>
              <a:rPr lang="ja-JP" altLang="en-US" sz="1600"/>
              <a:t>過去から今日までの営業記録も管理でき、営業</a:t>
            </a:r>
          </a:p>
          <a:p>
            <a:r>
              <a:rPr lang="ja-JP" altLang="en-US" sz="1600"/>
              <a:t>ノウハウも蓄積。営業部員の異動が頻繁でも、簡単に案件も引き継げます。</a:t>
            </a:r>
          </a:p>
        </p:txBody>
      </p:sp>
      <p:sp>
        <p:nvSpPr>
          <p:cNvPr id="3093" name="Text Box 37"/>
          <p:cNvSpPr txBox="1">
            <a:spLocks noChangeArrowheads="1"/>
          </p:cNvSpPr>
          <p:nvPr/>
        </p:nvSpPr>
        <p:spPr bwMode="auto">
          <a:xfrm>
            <a:off x="468313" y="4437063"/>
            <a:ext cx="2374900" cy="1803400"/>
          </a:xfrm>
          <a:prstGeom prst="rect">
            <a:avLst/>
          </a:prstGeom>
          <a:noFill/>
          <a:ln w="19050" algn="ctr">
            <a:noFill/>
            <a:miter lim="800000"/>
            <a:headEnd/>
            <a:tailEnd/>
          </a:ln>
        </p:spPr>
        <p:txBody>
          <a:bodyPr>
            <a:spAutoFit/>
          </a:bodyPr>
          <a:lstStyle/>
          <a:p>
            <a:r>
              <a:rPr lang="ja-JP" altLang="en-US" sz="1600"/>
              <a:t>社内のノウハウを共有化。社内での事務処理や各種手続き、申請方法などの質問と回答を管理。データ量が増えても検索機能を使えば、目的の回答もすぐにみつかります。</a:t>
            </a:r>
          </a:p>
        </p:txBody>
      </p:sp>
      <p:sp>
        <p:nvSpPr>
          <p:cNvPr id="3094" name="Text Box 38"/>
          <p:cNvSpPr txBox="1">
            <a:spLocks noChangeArrowheads="1"/>
          </p:cNvSpPr>
          <p:nvPr/>
        </p:nvSpPr>
        <p:spPr bwMode="auto">
          <a:xfrm>
            <a:off x="5013325" y="4437063"/>
            <a:ext cx="2151063" cy="1803400"/>
          </a:xfrm>
          <a:prstGeom prst="rect">
            <a:avLst/>
          </a:prstGeom>
          <a:noFill/>
          <a:ln w="19050" algn="ctr">
            <a:noFill/>
            <a:miter lim="800000"/>
            <a:headEnd/>
            <a:tailEnd/>
          </a:ln>
        </p:spPr>
        <p:txBody>
          <a:bodyPr>
            <a:spAutoFit/>
          </a:bodyPr>
          <a:lstStyle/>
          <a:p>
            <a:r>
              <a:rPr lang="ja-JP" altLang="en-US" sz="1600"/>
              <a:t>画像データを簡単に共有化。皆で活用可能なデータに変わります。共有していたい画像もデヂエに集約して一元管理すればすぐにみつけることができます。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68" name="Picture 136"/>
          <p:cNvPicPr>
            <a:picLocks noChangeAspect="1" noChangeArrowheads="1"/>
          </p:cNvPicPr>
          <p:nvPr/>
        </p:nvPicPr>
        <p:blipFill>
          <a:blip r:embed="rId3" cstate="print"/>
          <a:srcRect t="11812" r="3470"/>
          <a:stretch>
            <a:fillRect/>
          </a:stretch>
        </p:blipFill>
        <p:spPr bwMode="auto">
          <a:xfrm>
            <a:off x="4592638" y="2368550"/>
            <a:ext cx="2284412" cy="1565275"/>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sp>
        <p:nvSpPr>
          <p:cNvPr id="4099" name="Rectangle 2" descr="右上がり対角線"/>
          <p:cNvSpPr>
            <a:spLocks noGrp="1" noChangeArrowheads="1"/>
          </p:cNvSpPr>
          <p:nvPr>
            <p:ph type="title"/>
          </p:nvPr>
        </p:nvSpPr>
        <p:spPr>
          <a:xfrm>
            <a:off x="179388" y="188913"/>
            <a:ext cx="8785225" cy="635000"/>
          </a:xfrm>
        </p:spPr>
        <p:txBody>
          <a:bodyPr/>
          <a:lstStyle/>
          <a:p>
            <a:pPr eaLnBrk="1" hangingPunct="1"/>
            <a:r>
              <a:rPr lang="ja-JP" altLang="en-US" sz="2800" smtClean="0"/>
              <a:t>クレーム対応管理　　　</a:t>
            </a:r>
            <a:r>
              <a:rPr lang="ja-JP" altLang="en-US" sz="2400" smtClean="0"/>
              <a:t>■クレーム対応のノウハウを蓄積し活用■</a:t>
            </a:r>
          </a:p>
        </p:txBody>
      </p:sp>
      <p:pic>
        <p:nvPicPr>
          <p:cNvPr id="69656" name="Picture 24"/>
          <p:cNvPicPr>
            <a:picLocks noChangeAspect="1" noChangeArrowheads="1"/>
          </p:cNvPicPr>
          <p:nvPr/>
        </p:nvPicPr>
        <p:blipFill>
          <a:blip r:embed="rId4" cstate="print"/>
          <a:srcRect t="6694" b="13289"/>
          <a:stretch>
            <a:fillRect/>
          </a:stretch>
        </p:blipFill>
        <p:spPr bwMode="auto">
          <a:xfrm>
            <a:off x="2339975" y="981075"/>
            <a:ext cx="2592388" cy="1555750"/>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grpSp>
        <p:nvGrpSpPr>
          <p:cNvPr id="4101" name="Group 54"/>
          <p:cNvGrpSpPr>
            <a:grpSpLocks/>
          </p:cNvGrpSpPr>
          <p:nvPr/>
        </p:nvGrpSpPr>
        <p:grpSpPr bwMode="auto">
          <a:xfrm>
            <a:off x="611188" y="1628775"/>
            <a:ext cx="1079500" cy="1295400"/>
            <a:chOff x="158" y="527"/>
            <a:chExt cx="1273" cy="1339"/>
          </a:xfrm>
        </p:grpSpPr>
        <p:grpSp>
          <p:nvGrpSpPr>
            <p:cNvPr id="4136" name="Group 49"/>
            <p:cNvGrpSpPr>
              <a:grpSpLocks/>
            </p:cNvGrpSpPr>
            <p:nvPr/>
          </p:nvGrpSpPr>
          <p:grpSpPr bwMode="auto">
            <a:xfrm>
              <a:off x="158" y="527"/>
              <a:ext cx="933" cy="862"/>
              <a:chOff x="204" y="527"/>
              <a:chExt cx="933" cy="862"/>
            </a:xfrm>
          </p:grpSpPr>
          <p:sp>
            <p:nvSpPr>
              <p:cNvPr id="4139" name="AutoShape 48"/>
              <p:cNvSpPr>
                <a:spLocks noChangeArrowheads="1"/>
              </p:cNvSpPr>
              <p:nvPr/>
            </p:nvSpPr>
            <p:spPr bwMode="auto">
              <a:xfrm flipV="1">
                <a:off x="204" y="663"/>
                <a:ext cx="907" cy="726"/>
              </a:xfrm>
              <a:prstGeom prst="wedgeEllipseCallout">
                <a:avLst>
                  <a:gd name="adj1" fmla="val 56944"/>
                  <a:gd name="adj2" fmla="val -42153"/>
                </a:avLst>
              </a:prstGeom>
              <a:noFill/>
              <a:ln w="25400" algn="ctr">
                <a:solidFill>
                  <a:schemeClr val="tx1"/>
                </a:solidFill>
                <a:miter lim="800000"/>
                <a:headEnd/>
                <a:tailEnd/>
              </a:ln>
            </p:spPr>
            <p:txBody>
              <a:bodyPr rot="10800000" anchor="ctr"/>
              <a:lstStyle/>
              <a:p>
                <a:endParaRPr lang="ja-JP" altLang="ja-JP" sz="1200"/>
              </a:p>
            </p:txBody>
          </p:sp>
          <p:sp>
            <p:nvSpPr>
              <p:cNvPr id="4140" name="Text Box 4"/>
              <p:cNvSpPr txBox="1">
                <a:spLocks noChangeArrowheads="1"/>
              </p:cNvSpPr>
              <p:nvPr/>
            </p:nvSpPr>
            <p:spPr bwMode="auto">
              <a:xfrm>
                <a:off x="243" y="934"/>
                <a:ext cx="218" cy="379"/>
              </a:xfrm>
              <a:prstGeom prst="rect">
                <a:avLst/>
              </a:prstGeom>
              <a:noFill/>
              <a:ln w="19050" algn="ctr">
                <a:noFill/>
                <a:miter lim="800000"/>
                <a:headEnd/>
                <a:tailEnd/>
              </a:ln>
            </p:spPr>
            <p:txBody>
              <a:bodyPr wrap="none">
                <a:spAutoFit/>
              </a:bodyPr>
              <a:lstStyle/>
              <a:p>
                <a:endParaRPr lang="ja-JP" altLang="ja-JP" sz="1800">
                  <a:latin typeface="Arial" charset="0"/>
                </a:endParaRPr>
              </a:p>
            </p:txBody>
          </p:sp>
          <p:pic>
            <p:nvPicPr>
              <p:cNvPr id="4141" name="Picture 43" descr="j0432621"/>
              <p:cNvPicPr>
                <a:picLocks noChangeAspect="1" noChangeArrowheads="1"/>
              </p:cNvPicPr>
              <p:nvPr/>
            </p:nvPicPr>
            <p:blipFill>
              <a:blip r:embed="rId5" cstate="print"/>
              <a:srcRect/>
              <a:stretch>
                <a:fillRect/>
              </a:stretch>
            </p:blipFill>
            <p:spPr bwMode="auto">
              <a:xfrm rot="20866008" flipH="1">
                <a:off x="340" y="845"/>
                <a:ext cx="462" cy="462"/>
              </a:xfrm>
              <a:prstGeom prst="rect">
                <a:avLst/>
              </a:prstGeom>
              <a:noFill/>
              <a:ln w="9525">
                <a:noFill/>
                <a:miter lim="800000"/>
                <a:headEnd/>
                <a:tailEnd/>
              </a:ln>
            </p:spPr>
          </p:pic>
          <p:sp>
            <p:nvSpPr>
              <p:cNvPr id="4142" name="AutoShape 45"/>
              <p:cNvSpPr>
                <a:spLocks noChangeArrowheads="1"/>
              </p:cNvSpPr>
              <p:nvPr/>
            </p:nvSpPr>
            <p:spPr bwMode="auto">
              <a:xfrm rot="2459449" flipH="1" flipV="1">
                <a:off x="612" y="527"/>
                <a:ext cx="525" cy="572"/>
              </a:xfrm>
              <a:prstGeom prst="irregularSeal2">
                <a:avLst/>
              </a:prstGeom>
              <a:solidFill>
                <a:schemeClr val="bg1"/>
              </a:solidFill>
              <a:ln w="19050" algn="ctr">
                <a:solidFill>
                  <a:srgbClr val="FF0000"/>
                </a:solidFill>
                <a:miter lim="800000"/>
                <a:headEnd/>
                <a:tailEnd/>
              </a:ln>
            </p:spPr>
            <p:txBody>
              <a:bodyPr wrap="none" anchor="ctr"/>
              <a:lstStyle/>
              <a:p>
                <a:endParaRPr lang="ja-JP" altLang="en-US"/>
              </a:p>
            </p:txBody>
          </p:sp>
          <p:pic>
            <p:nvPicPr>
              <p:cNvPr id="4143" name="Picture 47" descr="j0349648"/>
              <p:cNvPicPr>
                <a:picLocks noChangeAspect="1" noChangeArrowheads="1"/>
              </p:cNvPicPr>
              <p:nvPr/>
            </p:nvPicPr>
            <p:blipFill>
              <a:blip r:embed="rId6" cstate="print"/>
              <a:srcRect/>
              <a:stretch>
                <a:fillRect/>
              </a:stretch>
            </p:blipFill>
            <p:spPr bwMode="auto">
              <a:xfrm rot="1476214">
                <a:off x="882" y="571"/>
                <a:ext cx="91" cy="358"/>
              </a:xfrm>
              <a:prstGeom prst="rect">
                <a:avLst/>
              </a:prstGeom>
              <a:noFill/>
              <a:ln w="9525">
                <a:noFill/>
                <a:miter lim="800000"/>
                <a:headEnd/>
                <a:tailEnd/>
              </a:ln>
            </p:spPr>
          </p:pic>
        </p:grpSp>
        <p:pic>
          <p:nvPicPr>
            <p:cNvPr id="4137" name="Picture 51" descr="j0349992"/>
            <p:cNvPicPr>
              <a:picLocks noChangeAspect="1" noChangeArrowheads="1"/>
            </p:cNvPicPr>
            <p:nvPr/>
          </p:nvPicPr>
          <p:blipFill>
            <a:blip r:embed="rId7" cstate="print"/>
            <a:srcRect/>
            <a:stretch>
              <a:fillRect/>
            </a:stretch>
          </p:blipFill>
          <p:spPr bwMode="auto">
            <a:xfrm>
              <a:off x="295" y="1434"/>
              <a:ext cx="589" cy="432"/>
            </a:xfrm>
            <a:prstGeom prst="rect">
              <a:avLst/>
            </a:prstGeom>
            <a:noFill/>
            <a:ln w="9525">
              <a:noFill/>
              <a:miter lim="800000"/>
              <a:headEnd/>
              <a:tailEnd/>
            </a:ln>
          </p:spPr>
        </p:pic>
        <p:pic>
          <p:nvPicPr>
            <p:cNvPr id="4138" name="Picture 52" descr="j0349989"/>
            <p:cNvPicPr>
              <a:picLocks noChangeAspect="1" noChangeArrowheads="1"/>
            </p:cNvPicPr>
            <p:nvPr/>
          </p:nvPicPr>
          <p:blipFill>
            <a:blip r:embed="rId8" cstate="print"/>
            <a:srcRect/>
            <a:stretch>
              <a:fillRect/>
            </a:stretch>
          </p:blipFill>
          <p:spPr bwMode="auto">
            <a:xfrm flipH="1">
              <a:off x="975" y="1071"/>
              <a:ext cx="456" cy="657"/>
            </a:xfrm>
            <a:prstGeom prst="rect">
              <a:avLst/>
            </a:prstGeom>
            <a:noFill/>
            <a:ln w="9525">
              <a:noFill/>
              <a:miter lim="800000"/>
              <a:headEnd/>
              <a:tailEnd/>
            </a:ln>
          </p:spPr>
        </p:pic>
      </p:grpSp>
      <p:sp>
        <p:nvSpPr>
          <p:cNvPr id="4102" name="AutoShape 58"/>
          <p:cNvSpPr>
            <a:spLocks noChangeArrowheads="1"/>
          </p:cNvSpPr>
          <p:nvPr/>
        </p:nvSpPr>
        <p:spPr bwMode="auto">
          <a:xfrm>
            <a:off x="179388" y="981075"/>
            <a:ext cx="2016125" cy="5327650"/>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sp>
        <p:nvSpPr>
          <p:cNvPr id="4103" name="Text Box 60"/>
          <p:cNvSpPr txBox="1">
            <a:spLocks noChangeArrowheads="1"/>
          </p:cNvSpPr>
          <p:nvPr/>
        </p:nvSpPr>
        <p:spPr bwMode="auto">
          <a:xfrm>
            <a:off x="611188" y="1052513"/>
            <a:ext cx="1439862" cy="579437"/>
          </a:xfrm>
          <a:prstGeom prst="rect">
            <a:avLst/>
          </a:prstGeom>
          <a:noFill/>
          <a:ln w="19050" algn="ctr">
            <a:noFill/>
            <a:miter lim="800000"/>
            <a:headEnd/>
            <a:tailEnd/>
          </a:ln>
        </p:spPr>
        <p:txBody>
          <a:bodyPr>
            <a:spAutoFit/>
          </a:bodyPr>
          <a:lstStyle/>
          <a:p>
            <a:r>
              <a:rPr lang="ja-JP" altLang="en-US" sz="1600">
                <a:latin typeface="HGS創英角ｺﾞｼｯｸUB" pitchFamily="50" charset="-128"/>
                <a:ea typeface="HGS創英角ｺﾞｼｯｸUB" pitchFamily="50" charset="-128"/>
              </a:rPr>
              <a:t>クレーム</a:t>
            </a:r>
          </a:p>
          <a:p>
            <a:r>
              <a:rPr lang="ja-JP" altLang="en-US" sz="1600">
                <a:latin typeface="HGS創英角ｺﾞｼｯｸUB" pitchFamily="50" charset="-128"/>
                <a:ea typeface="HGS創英角ｺﾞｼｯｸUB" pitchFamily="50" charset="-128"/>
              </a:rPr>
              <a:t>発生！</a:t>
            </a:r>
          </a:p>
        </p:txBody>
      </p:sp>
      <p:sp>
        <p:nvSpPr>
          <p:cNvPr id="4104" name="Text Box 68"/>
          <p:cNvSpPr txBox="1">
            <a:spLocks noChangeArrowheads="1"/>
          </p:cNvSpPr>
          <p:nvPr/>
        </p:nvSpPr>
        <p:spPr bwMode="auto">
          <a:xfrm>
            <a:off x="250825" y="3068638"/>
            <a:ext cx="1728788" cy="1187450"/>
          </a:xfrm>
          <a:prstGeom prst="rect">
            <a:avLst/>
          </a:prstGeom>
          <a:solidFill>
            <a:srgbClr val="FFFFFF"/>
          </a:solidFill>
          <a:ln w="19050" algn="ctr">
            <a:noFill/>
            <a:miter lim="800000"/>
            <a:headEnd/>
            <a:tailEnd/>
          </a:ln>
        </p:spPr>
        <p:txBody>
          <a:bodyPr>
            <a:spAutoFit/>
          </a:bodyPr>
          <a:lstStyle/>
          <a:p>
            <a:r>
              <a:rPr lang="ja-JP" altLang="en-US" sz="1200"/>
              <a:t>窓口担当者はクレーム内容をデヂエに登録。</a:t>
            </a:r>
          </a:p>
          <a:p>
            <a:r>
              <a:rPr lang="ja-JP" altLang="en-US" sz="1200"/>
              <a:t>過去のクレーム対応</a:t>
            </a:r>
          </a:p>
          <a:p>
            <a:r>
              <a:rPr lang="ja-JP" altLang="en-US" sz="1200"/>
              <a:t>方法の情報を参考に</a:t>
            </a:r>
          </a:p>
          <a:p>
            <a:r>
              <a:rPr lang="ja-JP" altLang="en-US" sz="1200"/>
              <a:t>難しい問題については上司からの指示を待つ。</a:t>
            </a:r>
          </a:p>
        </p:txBody>
      </p:sp>
      <p:sp>
        <p:nvSpPr>
          <p:cNvPr id="4105" name="AutoShape 100"/>
          <p:cNvSpPr>
            <a:spLocks noChangeArrowheads="1"/>
          </p:cNvSpPr>
          <p:nvPr/>
        </p:nvSpPr>
        <p:spPr bwMode="auto">
          <a:xfrm>
            <a:off x="6948488" y="908050"/>
            <a:ext cx="2016125" cy="5400675"/>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sp>
        <p:nvSpPr>
          <p:cNvPr id="4106" name="Text Box 106"/>
          <p:cNvSpPr txBox="1">
            <a:spLocks noChangeArrowheads="1"/>
          </p:cNvSpPr>
          <p:nvPr/>
        </p:nvSpPr>
        <p:spPr bwMode="auto">
          <a:xfrm>
            <a:off x="7235825" y="2565400"/>
            <a:ext cx="946150" cy="274638"/>
          </a:xfrm>
          <a:prstGeom prst="rect">
            <a:avLst/>
          </a:prstGeom>
          <a:solidFill>
            <a:schemeClr val="bg1"/>
          </a:solidFill>
          <a:ln w="19050" algn="ctr">
            <a:noFill/>
            <a:miter lim="800000"/>
            <a:headEnd/>
            <a:tailEnd/>
          </a:ln>
        </p:spPr>
        <p:txBody>
          <a:bodyPr wrap="none">
            <a:spAutoFit/>
          </a:bodyPr>
          <a:lstStyle/>
          <a:p>
            <a:r>
              <a:rPr lang="ja-JP" altLang="en-US" sz="1200">
                <a:latin typeface="HGS創英角ｺﾞｼｯｸUB" pitchFamily="50" charset="-128"/>
                <a:ea typeface="HGS創英角ｺﾞｼｯｸUB" pitchFamily="50" charset="-128"/>
              </a:rPr>
              <a:t>外出中でも</a:t>
            </a:r>
          </a:p>
        </p:txBody>
      </p:sp>
      <p:sp>
        <p:nvSpPr>
          <p:cNvPr id="4107" name="Text Box 108"/>
          <p:cNvSpPr txBox="1">
            <a:spLocks noChangeArrowheads="1"/>
          </p:cNvSpPr>
          <p:nvPr/>
        </p:nvSpPr>
        <p:spPr bwMode="auto">
          <a:xfrm>
            <a:off x="7164388" y="1557338"/>
            <a:ext cx="1800225" cy="822325"/>
          </a:xfrm>
          <a:prstGeom prst="rect">
            <a:avLst/>
          </a:prstGeom>
          <a:solidFill>
            <a:srgbClr val="FFFFFF"/>
          </a:solidFill>
          <a:ln w="19050" algn="ctr">
            <a:noFill/>
            <a:miter lim="800000"/>
            <a:headEnd/>
            <a:tailEnd/>
          </a:ln>
        </p:spPr>
        <p:txBody>
          <a:bodyPr>
            <a:spAutoFit/>
          </a:bodyPr>
          <a:lstStyle/>
          <a:p>
            <a:r>
              <a:rPr lang="ja-JP" altLang="en-US" sz="1200"/>
              <a:t>クレーム情報が</a:t>
            </a:r>
          </a:p>
          <a:p>
            <a:r>
              <a:rPr lang="ja-JP" altLang="en-US" sz="1200"/>
              <a:t>デヂエに登録されると</a:t>
            </a:r>
          </a:p>
          <a:p>
            <a:r>
              <a:rPr lang="ja-JP" altLang="en-US" sz="1200"/>
              <a:t>同時に上司にメールで通知がいく。</a:t>
            </a:r>
          </a:p>
        </p:txBody>
      </p:sp>
      <p:sp>
        <p:nvSpPr>
          <p:cNvPr id="4108" name="AutoShape 110"/>
          <p:cNvSpPr>
            <a:spLocks noChangeArrowheads="1"/>
          </p:cNvSpPr>
          <p:nvPr/>
        </p:nvSpPr>
        <p:spPr bwMode="auto">
          <a:xfrm>
            <a:off x="539750" y="6021388"/>
            <a:ext cx="1223963" cy="504825"/>
          </a:xfrm>
          <a:prstGeom prst="roundRect">
            <a:avLst>
              <a:gd name="adj" fmla="val 50000"/>
            </a:avLst>
          </a:prstGeom>
          <a:solidFill>
            <a:srgbClr val="339933"/>
          </a:solidFill>
          <a:ln w="19050" algn="ctr">
            <a:noFill/>
            <a:round/>
            <a:headEnd/>
            <a:tailEnd/>
          </a:ln>
        </p:spPr>
        <p:txBody>
          <a:bodyPr wrap="none" anchor="ctr"/>
          <a:lstStyle/>
          <a:p>
            <a:r>
              <a:rPr lang="ja-JP" altLang="en-US" sz="1600">
                <a:solidFill>
                  <a:schemeClr val="bg1"/>
                </a:solidFill>
                <a:latin typeface="HGS創英角ｺﾞｼｯｸUB" pitchFamily="50" charset="-128"/>
                <a:ea typeface="HGS創英角ｺﾞｼｯｸUB" pitchFamily="50" charset="-128"/>
              </a:rPr>
              <a:t>窓口担当者</a:t>
            </a:r>
          </a:p>
        </p:txBody>
      </p:sp>
      <p:sp>
        <p:nvSpPr>
          <p:cNvPr id="4109" name="AutoShape 111"/>
          <p:cNvSpPr>
            <a:spLocks noChangeArrowheads="1"/>
          </p:cNvSpPr>
          <p:nvPr/>
        </p:nvSpPr>
        <p:spPr bwMode="auto">
          <a:xfrm>
            <a:off x="7740650" y="836613"/>
            <a:ext cx="1223963" cy="504825"/>
          </a:xfrm>
          <a:prstGeom prst="roundRect">
            <a:avLst>
              <a:gd name="adj" fmla="val 50000"/>
            </a:avLst>
          </a:prstGeom>
          <a:solidFill>
            <a:srgbClr val="339933"/>
          </a:solidFill>
          <a:ln w="19050" algn="ctr">
            <a:noFill/>
            <a:round/>
            <a:headEnd/>
            <a:tailEnd/>
          </a:ln>
        </p:spPr>
        <p:txBody>
          <a:bodyPr wrap="none" anchor="ctr"/>
          <a:lstStyle/>
          <a:p>
            <a:r>
              <a:rPr lang="ja-JP" altLang="en-US" sz="1600">
                <a:solidFill>
                  <a:schemeClr val="bg1"/>
                </a:solidFill>
                <a:latin typeface="HGS創英角ｺﾞｼｯｸUB" pitchFamily="50" charset="-128"/>
                <a:ea typeface="HGS創英角ｺﾞｼｯｸUB" pitchFamily="50" charset="-128"/>
              </a:rPr>
              <a:t>上司</a:t>
            </a:r>
          </a:p>
        </p:txBody>
      </p:sp>
      <p:sp>
        <p:nvSpPr>
          <p:cNvPr id="4110" name="AutoShape 116"/>
          <p:cNvSpPr>
            <a:spLocks noChangeArrowheads="1"/>
          </p:cNvSpPr>
          <p:nvPr/>
        </p:nvSpPr>
        <p:spPr bwMode="auto">
          <a:xfrm>
            <a:off x="323850" y="1125538"/>
            <a:ext cx="431800" cy="360362"/>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①</a:t>
            </a:r>
          </a:p>
        </p:txBody>
      </p:sp>
      <p:sp>
        <p:nvSpPr>
          <p:cNvPr id="4111" name="AutoShape 118"/>
          <p:cNvSpPr>
            <a:spLocks noChangeArrowheads="1"/>
          </p:cNvSpPr>
          <p:nvPr/>
        </p:nvSpPr>
        <p:spPr bwMode="auto">
          <a:xfrm>
            <a:off x="7019925" y="1125538"/>
            <a:ext cx="431800" cy="360362"/>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③</a:t>
            </a:r>
          </a:p>
        </p:txBody>
      </p:sp>
      <p:pic>
        <p:nvPicPr>
          <p:cNvPr id="4112" name="Picture 102" descr="j0396752"/>
          <p:cNvPicPr>
            <a:picLocks noChangeAspect="1" noChangeArrowheads="1"/>
          </p:cNvPicPr>
          <p:nvPr/>
        </p:nvPicPr>
        <p:blipFill>
          <a:blip r:embed="rId9" cstate="print"/>
          <a:srcRect/>
          <a:stretch>
            <a:fillRect/>
          </a:stretch>
        </p:blipFill>
        <p:spPr bwMode="auto">
          <a:xfrm>
            <a:off x="7740650" y="5157788"/>
            <a:ext cx="935038" cy="530225"/>
          </a:xfrm>
          <a:prstGeom prst="rect">
            <a:avLst/>
          </a:prstGeom>
          <a:noFill/>
          <a:ln w="9525">
            <a:noFill/>
            <a:miter lim="800000"/>
            <a:headEnd/>
            <a:tailEnd/>
          </a:ln>
        </p:spPr>
      </p:pic>
      <p:sp>
        <p:nvSpPr>
          <p:cNvPr id="4113" name="Rectangle 70"/>
          <p:cNvSpPr>
            <a:spLocks noChangeArrowheads="1"/>
          </p:cNvSpPr>
          <p:nvPr/>
        </p:nvSpPr>
        <p:spPr bwMode="auto">
          <a:xfrm>
            <a:off x="7092950" y="3863975"/>
            <a:ext cx="1728788" cy="1004888"/>
          </a:xfrm>
          <a:prstGeom prst="rect">
            <a:avLst/>
          </a:prstGeom>
          <a:noFill/>
          <a:ln w="19050" algn="ctr">
            <a:noFill/>
            <a:miter lim="800000"/>
            <a:headEnd/>
            <a:tailEnd/>
          </a:ln>
        </p:spPr>
        <p:txBody>
          <a:bodyPr>
            <a:spAutoFit/>
          </a:bodyPr>
          <a:lstStyle/>
          <a:p>
            <a:r>
              <a:rPr lang="ja-JP" altLang="en-US" sz="1200"/>
              <a:t>緊急性が高いもの</a:t>
            </a:r>
          </a:p>
          <a:p>
            <a:r>
              <a:rPr lang="ja-JP" altLang="en-US" sz="1200"/>
              <a:t>に関しては即座に</a:t>
            </a:r>
          </a:p>
          <a:p>
            <a:r>
              <a:rPr lang="ja-JP" altLang="en-US" sz="1200"/>
              <a:t>関係者で対応策を検討。</a:t>
            </a:r>
          </a:p>
          <a:p>
            <a:r>
              <a:rPr lang="ja-JP" altLang="en-US" sz="1200"/>
              <a:t>窓口担当者に対応の方法について指示を出す。</a:t>
            </a:r>
          </a:p>
        </p:txBody>
      </p:sp>
      <p:sp>
        <p:nvSpPr>
          <p:cNvPr id="4114" name="AutoShape 119"/>
          <p:cNvSpPr>
            <a:spLocks noChangeArrowheads="1"/>
          </p:cNvSpPr>
          <p:nvPr/>
        </p:nvSpPr>
        <p:spPr bwMode="auto">
          <a:xfrm>
            <a:off x="7019925" y="3284538"/>
            <a:ext cx="431800" cy="360362"/>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④</a:t>
            </a:r>
          </a:p>
        </p:txBody>
      </p:sp>
      <p:pic>
        <p:nvPicPr>
          <p:cNvPr id="4115" name="Picture 101" descr="j0411480"/>
          <p:cNvPicPr>
            <a:picLocks noChangeAspect="1" noChangeArrowheads="1"/>
          </p:cNvPicPr>
          <p:nvPr/>
        </p:nvPicPr>
        <p:blipFill>
          <a:blip r:embed="rId10" cstate="print"/>
          <a:srcRect/>
          <a:stretch>
            <a:fillRect/>
          </a:stretch>
        </p:blipFill>
        <p:spPr bwMode="auto">
          <a:xfrm>
            <a:off x="8101013" y="2492375"/>
            <a:ext cx="611187" cy="647700"/>
          </a:xfrm>
          <a:prstGeom prst="rect">
            <a:avLst/>
          </a:prstGeom>
          <a:noFill/>
          <a:ln w="9525">
            <a:noFill/>
            <a:miter lim="800000"/>
            <a:headEnd/>
            <a:tailEnd/>
          </a:ln>
        </p:spPr>
      </p:pic>
      <p:sp>
        <p:nvSpPr>
          <p:cNvPr id="4116" name="AutoShape 130"/>
          <p:cNvSpPr>
            <a:spLocks noChangeArrowheads="1"/>
          </p:cNvSpPr>
          <p:nvPr/>
        </p:nvSpPr>
        <p:spPr bwMode="auto">
          <a:xfrm>
            <a:off x="2124075" y="2852738"/>
            <a:ext cx="862013" cy="846137"/>
          </a:xfrm>
          <a:prstGeom prst="rightArrow">
            <a:avLst>
              <a:gd name="adj1" fmla="val 30204"/>
              <a:gd name="adj2" fmla="val 43151"/>
            </a:avLst>
          </a:prstGeom>
          <a:solidFill>
            <a:srgbClr val="339933"/>
          </a:solidFill>
          <a:ln w="19050" algn="ctr">
            <a:solidFill>
              <a:srgbClr val="339933"/>
            </a:solidFill>
            <a:miter lim="800000"/>
            <a:headEnd/>
            <a:tailEnd/>
          </a:ln>
        </p:spPr>
        <p:txBody>
          <a:bodyPr wrap="none" anchor="ctr"/>
          <a:lstStyle/>
          <a:p>
            <a:r>
              <a:rPr lang="ja-JP" altLang="en-US" sz="1800">
                <a:latin typeface="HGS創英角ｺﾞｼｯｸUB" pitchFamily="50" charset="-128"/>
                <a:ea typeface="HGS創英角ｺﾞｼｯｸUB" pitchFamily="50" charset="-128"/>
              </a:rPr>
              <a:t>クレーム</a:t>
            </a:r>
          </a:p>
          <a:p>
            <a:r>
              <a:rPr lang="ja-JP" altLang="en-US" sz="1800">
                <a:latin typeface="HGS創英角ｺﾞｼｯｸUB" pitchFamily="50" charset="-128"/>
                <a:ea typeface="HGS創英角ｺﾞｼｯｸUB" pitchFamily="50" charset="-128"/>
              </a:rPr>
              <a:t>内容登録</a:t>
            </a:r>
          </a:p>
        </p:txBody>
      </p:sp>
      <p:sp>
        <p:nvSpPr>
          <p:cNvPr id="4117" name="Rectangle 131" descr="20%"/>
          <p:cNvSpPr>
            <a:spLocks noChangeArrowheads="1"/>
          </p:cNvSpPr>
          <p:nvPr/>
        </p:nvSpPr>
        <p:spPr bwMode="auto">
          <a:xfrm>
            <a:off x="3059113" y="2852738"/>
            <a:ext cx="1439862" cy="790575"/>
          </a:xfrm>
          <a:prstGeom prst="rect">
            <a:avLst/>
          </a:prstGeom>
          <a:pattFill prst="pct20">
            <a:fgClr>
              <a:srgbClr val="FFCC00"/>
            </a:fgClr>
            <a:bgClr>
              <a:schemeClr val="bg1"/>
            </a:bgClr>
          </a:pattFill>
          <a:ln w="19050" algn="ctr">
            <a:solidFill>
              <a:srgbClr val="FF6600"/>
            </a:solidFill>
            <a:miter lim="800000"/>
            <a:headEnd/>
            <a:tailEnd/>
          </a:ln>
        </p:spPr>
        <p:txBody>
          <a:bodyPr wrap="none" anchor="ctr"/>
          <a:lstStyle/>
          <a:p>
            <a:r>
              <a:rPr lang="ja-JP" altLang="en-US" sz="1600" b="1">
                <a:latin typeface="HGS創英角ｺﾞｼｯｸUB" pitchFamily="50" charset="-128"/>
                <a:ea typeface="HGS創英角ｺﾞｼｯｸUB" pitchFamily="50" charset="-128"/>
              </a:rPr>
              <a:t>対応のノウハウ</a:t>
            </a:r>
          </a:p>
          <a:p>
            <a:r>
              <a:rPr lang="ja-JP" altLang="en-US" sz="1600" b="1">
                <a:latin typeface="HGS創英角ｺﾞｼｯｸUB" pitchFamily="50" charset="-128"/>
                <a:ea typeface="HGS創英角ｺﾞｼｯｸUB" pitchFamily="50" charset="-128"/>
              </a:rPr>
              <a:t>が蓄積</a:t>
            </a:r>
          </a:p>
        </p:txBody>
      </p:sp>
      <p:sp>
        <p:nvSpPr>
          <p:cNvPr id="4118" name="AutoShape 132"/>
          <p:cNvSpPr>
            <a:spLocks noChangeArrowheads="1"/>
          </p:cNvSpPr>
          <p:nvPr/>
        </p:nvSpPr>
        <p:spPr bwMode="auto">
          <a:xfrm flipH="1">
            <a:off x="2916238" y="3860800"/>
            <a:ext cx="4033837" cy="792163"/>
          </a:xfrm>
          <a:prstGeom prst="rightArrow">
            <a:avLst>
              <a:gd name="adj1" fmla="val 34676"/>
              <a:gd name="adj2" fmla="val 88382"/>
            </a:avLst>
          </a:prstGeom>
          <a:solidFill>
            <a:srgbClr val="339933"/>
          </a:solidFill>
          <a:ln w="19050" algn="ctr">
            <a:solidFill>
              <a:srgbClr val="339933"/>
            </a:solidFill>
            <a:miter lim="800000"/>
            <a:headEnd/>
            <a:tailEnd/>
          </a:ln>
        </p:spPr>
        <p:txBody>
          <a:bodyPr wrap="none" anchor="ctr"/>
          <a:lstStyle/>
          <a:p>
            <a:r>
              <a:rPr lang="ja-JP" altLang="en-US" sz="1800">
                <a:latin typeface="HGS創英角ｺﾞｼｯｸUB" pitchFamily="50" charset="-128"/>
                <a:ea typeface="HGS創英角ｺﾞｼｯｸUB" pitchFamily="50" charset="-128"/>
              </a:rPr>
              <a:t>対応方法の指示を出す</a:t>
            </a:r>
          </a:p>
        </p:txBody>
      </p:sp>
      <p:sp>
        <p:nvSpPr>
          <p:cNvPr id="4119" name="AutoShape 73"/>
          <p:cNvSpPr>
            <a:spLocks noChangeArrowheads="1"/>
          </p:cNvSpPr>
          <p:nvPr/>
        </p:nvSpPr>
        <p:spPr bwMode="auto">
          <a:xfrm>
            <a:off x="2339975" y="4652963"/>
            <a:ext cx="4464050" cy="1871662"/>
          </a:xfrm>
          <a:prstGeom prst="roundRect">
            <a:avLst>
              <a:gd name="adj" fmla="val 12153"/>
            </a:avLst>
          </a:prstGeom>
          <a:noFill/>
          <a:ln w="25400" algn="ctr">
            <a:solidFill>
              <a:srgbClr val="FF6600"/>
            </a:solidFill>
            <a:round/>
            <a:headEnd/>
            <a:tailEnd/>
          </a:ln>
        </p:spPr>
        <p:txBody>
          <a:bodyPr wrap="none" anchor="ctr"/>
          <a:lstStyle/>
          <a:p>
            <a:endParaRPr lang="ja-JP" altLang="ja-JP" sz="1200"/>
          </a:p>
        </p:txBody>
      </p:sp>
      <p:sp>
        <p:nvSpPr>
          <p:cNvPr id="4120" name="Rectangle 75"/>
          <p:cNvSpPr>
            <a:spLocks noChangeArrowheads="1"/>
          </p:cNvSpPr>
          <p:nvPr/>
        </p:nvSpPr>
        <p:spPr bwMode="auto">
          <a:xfrm>
            <a:off x="2484438" y="4797425"/>
            <a:ext cx="2519362" cy="1581150"/>
          </a:xfrm>
          <a:prstGeom prst="rect">
            <a:avLst/>
          </a:prstGeom>
          <a:noFill/>
          <a:ln w="19050" algn="ctr">
            <a:noFill/>
            <a:miter lim="800000"/>
            <a:headEnd/>
            <a:tailEnd/>
          </a:ln>
        </p:spPr>
        <p:txBody>
          <a:bodyPr>
            <a:spAutoFit/>
          </a:bodyPr>
          <a:lstStyle/>
          <a:p>
            <a:r>
              <a:rPr lang="ja-JP" altLang="en-US" sz="1400"/>
              <a:t>過去のクレーム対応の</a:t>
            </a:r>
          </a:p>
          <a:p>
            <a:r>
              <a:rPr lang="ja-JP" altLang="en-US" sz="1400"/>
              <a:t>ノウハウの活用や、上司からの迅速で適切な指示でお客様への対応スピードがアップ！お客様の声へ即座に反応することが可能に。顧客の満足度、信頼度のアップにつながります。</a:t>
            </a:r>
          </a:p>
        </p:txBody>
      </p:sp>
      <p:grpSp>
        <p:nvGrpSpPr>
          <p:cNvPr id="4121" name="Group 109"/>
          <p:cNvGrpSpPr>
            <a:grpSpLocks/>
          </p:cNvGrpSpPr>
          <p:nvPr/>
        </p:nvGrpSpPr>
        <p:grpSpPr bwMode="auto">
          <a:xfrm flipH="1">
            <a:off x="5154613" y="5013325"/>
            <a:ext cx="1433512" cy="1438275"/>
            <a:chOff x="4286" y="2205"/>
            <a:chExt cx="906" cy="952"/>
          </a:xfrm>
        </p:grpSpPr>
        <p:sp>
          <p:nvSpPr>
            <p:cNvPr id="4129" name="AutoShape 88"/>
            <p:cNvSpPr>
              <a:spLocks noChangeArrowheads="1"/>
            </p:cNvSpPr>
            <p:nvPr/>
          </p:nvSpPr>
          <p:spPr bwMode="auto">
            <a:xfrm flipV="1">
              <a:off x="4286" y="2302"/>
              <a:ext cx="615" cy="516"/>
            </a:xfrm>
            <a:prstGeom prst="wedgeEllipseCallout">
              <a:avLst>
                <a:gd name="adj1" fmla="val 56944"/>
                <a:gd name="adj2" fmla="val -42153"/>
              </a:avLst>
            </a:prstGeom>
            <a:noFill/>
            <a:ln w="25400" algn="ctr">
              <a:solidFill>
                <a:schemeClr val="tx1"/>
              </a:solidFill>
              <a:miter lim="800000"/>
              <a:headEnd/>
              <a:tailEnd/>
            </a:ln>
          </p:spPr>
          <p:txBody>
            <a:bodyPr rot="10800000" anchor="ctr"/>
            <a:lstStyle/>
            <a:p>
              <a:endParaRPr lang="ja-JP" altLang="ja-JP" sz="1200"/>
            </a:p>
          </p:txBody>
        </p:sp>
        <p:sp>
          <p:nvSpPr>
            <p:cNvPr id="4130" name="Text Box 89"/>
            <p:cNvSpPr txBox="1">
              <a:spLocks noChangeArrowheads="1"/>
            </p:cNvSpPr>
            <p:nvPr/>
          </p:nvSpPr>
          <p:spPr bwMode="auto">
            <a:xfrm>
              <a:off x="4331" y="2495"/>
              <a:ext cx="117" cy="243"/>
            </a:xfrm>
            <a:prstGeom prst="rect">
              <a:avLst/>
            </a:prstGeom>
            <a:noFill/>
            <a:ln w="19050" algn="ctr">
              <a:noFill/>
              <a:miter lim="800000"/>
              <a:headEnd/>
              <a:tailEnd/>
            </a:ln>
          </p:spPr>
          <p:txBody>
            <a:bodyPr wrap="none">
              <a:spAutoFit/>
            </a:bodyPr>
            <a:lstStyle/>
            <a:p>
              <a:endParaRPr lang="ja-JP" altLang="ja-JP" sz="1800">
                <a:latin typeface="Arial" charset="0"/>
              </a:endParaRPr>
            </a:p>
          </p:txBody>
        </p:sp>
        <p:pic>
          <p:nvPicPr>
            <p:cNvPr id="4131" name="Picture 90" descr="j0432621"/>
            <p:cNvPicPr>
              <a:picLocks noChangeAspect="1" noChangeArrowheads="1"/>
            </p:cNvPicPr>
            <p:nvPr/>
          </p:nvPicPr>
          <p:blipFill>
            <a:blip r:embed="rId11" cstate="print"/>
            <a:srcRect/>
            <a:stretch>
              <a:fillRect/>
            </a:stretch>
          </p:blipFill>
          <p:spPr bwMode="auto">
            <a:xfrm rot="20866008" flipH="1">
              <a:off x="4378" y="2431"/>
              <a:ext cx="314" cy="329"/>
            </a:xfrm>
            <a:prstGeom prst="rect">
              <a:avLst/>
            </a:prstGeom>
            <a:noFill/>
            <a:ln w="9525">
              <a:noFill/>
              <a:miter lim="800000"/>
              <a:headEnd/>
              <a:tailEnd/>
            </a:ln>
          </p:spPr>
        </p:pic>
        <p:pic>
          <p:nvPicPr>
            <p:cNvPr id="4132" name="Picture 93" descr="j0349992"/>
            <p:cNvPicPr>
              <a:picLocks noChangeAspect="1" noChangeArrowheads="1"/>
            </p:cNvPicPr>
            <p:nvPr/>
          </p:nvPicPr>
          <p:blipFill>
            <a:blip r:embed="rId7" cstate="print"/>
            <a:srcRect/>
            <a:stretch>
              <a:fillRect/>
            </a:stretch>
          </p:blipFill>
          <p:spPr bwMode="auto">
            <a:xfrm>
              <a:off x="4379" y="2850"/>
              <a:ext cx="400" cy="307"/>
            </a:xfrm>
            <a:prstGeom prst="rect">
              <a:avLst/>
            </a:prstGeom>
            <a:noFill/>
            <a:ln w="9525">
              <a:noFill/>
              <a:miter lim="800000"/>
              <a:headEnd/>
              <a:tailEnd/>
            </a:ln>
          </p:spPr>
        </p:pic>
        <p:pic>
          <p:nvPicPr>
            <p:cNvPr id="4133" name="Picture 94" descr="j0349989"/>
            <p:cNvPicPr>
              <a:picLocks noChangeAspect="1" noChangeArrowheads="1"/>
            </p:cNvPicPr>
            <p:nvPr/>
          </p:nvPicPr>
          <p:blipFill>
            <a:blip r:embed="rId8" cstate="print"/>
            <a:srcRect/>
            <a:stretch>
              <a:fillRect/>
            </a:stretch>
          </p:blipFill>
          <p:spPr bwMode="auto">
            <a:xfrm flipH="1">
              <a:off x="4841" y="2592"/>
              <a:ext cx="309" cy="467"/>
            </a:xfrm>
            <a:prstGeom prst="rect">
              <a:avLst/>
            </a:prstGeom>
            <a:noFill/>
            <a:ln w="9525">
              <a:noFill/>
              <a:miter lim="800000"/>
              <a:headEnd/>
              <a:tailEnd/>
            </a:ln>
          </p:spPr>
        </p:pic>
        <p:sp>
          <p:nvSpPr>
            <p:cNvPr id="4134" name="AutoShape 95"/>
            <p:cNvSpPr>
              <a:spLocks noChangeArrowheads="1"/>
            </p:cNvSpPr>
            <p:nvPr/>
          </p:nvSpPr>
          <p:spPr bwMode="auto">
            <a:xfrm>
              <a:off x="4740" y="2205"/>
              <a:ext cx="363" cy="318"/>
            </a:xfrm>
            <a:prstGeom prst="wedgeEllipseCallout">
              <a:avLst>
                <a:gd name="adj1" fmla="val -87190"/>
                <a:gd name="adj2" fmla="val 50315"/>
              </a:avLst>
            </a:prstGeom>
            <a:solidFill>
              <a:schemeClr val="bg1"/>
            </a:solidFill>
            <a:ln w="25400" algn="ctr">
              <a:solidFill>
                <a:srgbClr val="339933"/>
              </a:solidFill>
              <a:miter lim="800000"/>
              <a:headEnd/>
              <a:tailEnd/>
            </a:ln>
          </p:spPr>
          <p:txBody>
            <a:bodyPr anchor="ctr"/>
            <a:lstStyle/>
            <a:p>
              <a:r>
                <a:rPr lang="en-US" altLang="ja-JP" sz="1200">
                  <a:solidFill>
                    <a:srgbClr val="339933"/>
                  </a:solidFill>
                  <a:latin typeface="HGS創英角ｺﾞｼｯｸUB" pitchFamily="50" charset="-128"/>
                  <a:ea typeface="HGS創英角ｺﾞｼｯｸUB" pitchFamily="50" charset="-128"/>
                </a:rPr>
                <a:t>OK♪</a:t>
              </a:r>
            </a:p>
          </p:txBody>
        </p:sp>
        <p:sp>
          <p:nvSpPr>
            <p:cNvPr id="4135" name="AutoShape 96"/>
            <p:cNvSpPr>
              <a:spLocks noChangeArrowheads="1"/>
            </p:cNvSpPr>
            <p:nvPr/>
          </p:nvSpPr>
          <p:spPr bwMode="auto">
            <a:xfrm>
              <a:off x="4966" y="2341"/>
              <a:ext cx="226" cy="213"/>
            </a:xfrm>
            <a:prstGeom prst="smileyFace">
              <a:avLst>
                <a:gd name="adj" fmla="val 4653"/>
              </a:avLst>
            </a:prstGeom>
            <a:solidFill>
              <a:srgbClr val="FF6600"/>
            </a:solidFill>
            <a:ln w="19050">
              <a:solidFill>
                <a:schemeClr val="bg1"/>
              </a:solidFill>
              <a:round/>
              <a:headEnd/>
              <a:tailEnd/>
            </a:ln>
          </p:spPr>
          <p:txBody>
            <a:bodyPr wrap="none" anchor="ctr"/>
            <a:lstStyle/>
            <a:p>
              <a:endParaRPr lang="ja-JP" altLang="en-US"/>
            </a:p>
          </p:txBody>
        </p:sp>
      </p:grpSp>
      <p:sp>
        <p:nvSpPr>
          <p:cNvPr id="4122" name="AutoShape 133"/>
          <p:cNvSpPr>
            <a:spLocks noChangeArrowheads="1"/>
          </p:cNvSpPr>
          <p:nvPr/>
        </p:nvSpPr>
        <p:spPr bwMode="auto">
          <a:xfrm>
            <a:off x="5292725" y="4652963"/>
            <a:ext cx="1379538" cy="360362"/>
          </a:xfrm>
          <a:prstGeom prst="roundRect">
            <a:avLst>
              <a:gd name="adj" fmla="val 50000"/>
            </a:avLst>
          </a:prstGeom>
          <a:solidFill>
            <a:srgbClr val="FF6600"/>
          </a:solidFill>
          <a:ln w="19050" algn="ctr">
            <a:noFill/>
            <a:round/>
            <a:headEnd/>
            <a:tailEnd/>
          </a:ln>
        </p:spPr>
        <p:txBody>
          <a:bodyPr wrap="none" anchor="ctr"/>
          <a:lstStyle/>
          <a:p>
            <a:r>
              <a:rPr lang="ja-JP" altLang="en-US" sz="1600">
                <a:solidFill>
                  <a:schemeClr val="bg1"/>
                </a:solidFill>
                <a:latin typeface="HGS創英角ｺﾞｼｯｸUB" pitchFamily="50" charset="-128"/>
                <a:ea typeface="HGS創英角ｺﾞｼｯｸUB" pitchFamily="50" charset="-128"/>
              </a:rPr>
              <a:t>解決！</a:t>
            </a:r>
          </a:p>
        </p:txBody>
      </p:sp>
      <p:grpSp>
        <p:nvGrpSpPr>
          <p:cNvPr id="4123" name="Group 121"/>
          <p:cNvGrpSpPr>
            <a:grpSpLocks/>
          </p:cNvGrpSpPr>
          <p:nvPr/>
        </p:nvGrpSpPr>
        <p:grpSpPr bwMode="auto">
          <a:xfrm>
            <a:off x="539750" y="4365625"/>
            <a:ext cx="1370013" cy="1225550"/>
            <a:chOff x="158" y="2886"/>
            <a:chExt cx="863" cy="772"/>
          </a:xfrm>
        </p:grpSpPr>
        <p:pic>
          <p:nvPicPr>
            <p:cNvPr id="4127" name="Picture 53" descr="j0433943"/>
            <p:cNvPicPr>
              <a:picLocks noChangeAspect="1" noChangeArrowheads="1"/>
            </p:cNvPicPr>
            <p:nvPr/>
          </p:nvPicPr>
          <p:blipFill>
            <a:blip r:embed="rId12" cstate="print"/>
            <a:srcRect/>
            <a:stretch>
              <a:fillRect/>
            </a:stretch>
          </p:blipFill>
          <p:spPr bwMode="auto">
            <a:xfrm>
              <a:off x="158" y="2886"/>
              <a:ext cx="499" cy="499"/>
            </a:xfrm>
            <a:prstGeom prst="rect">
              <a:avLst/>
            </a:prstGeom>
            <a:noFill/>
            <a:ln w="9525">
              <a:noFill/>
              <a:miter lim="800000"/>
              <a:headEnd/>
              <a:tailEnd/>
            </a:ln>
          </p:spPr>
        </p:pic>
        <p:pic>
          <p:nvPicPr>
            <p:cNvPr id="4128" name="Picture 59" descr="j0433943"/>
            <p:cNvPicPr>
              <a:picLocks noChangeAspect="1" noChangeArrowheads="1"/>
            </p:cNvPicPr>
            <p:nvPr/>
          </p:nvPicPr>
          <p:blipFill>
            <a:blip r:embed="rId12" cstate="print"/>
            <a:srcRect/>
            <a:stretch>
              <a:fillRect/>
            </a:stretch>
          </p:blipFill>
          <p:spPr bwMode="auto">
            <a:xfrm>
              <a:off x="476" y="3113"/>
              <a:ext cx="545" cy="545"/>
            </a:xfrm>
            <a:prstGeom prst="rect">
              <a:avLst/>
            </a:prstGeom>
            <a:noFill/>
            <a:ln w="9525">
              <a:noFill/>
              <a:miter lim="800000"/>
              <a:headEnd/>
              <a:tailEnd/>
            </a:ln>
          </p:spPr>
        </p:pic>
      </p:grpSp>
      <p:pic>
        <p:nvPicPr>
          <p:cNvPr id="69737" name="Picture 105" descr="j0303509"/>
          <p:cNvPicPr>
            <a:picLocks noChangeAspect="1" noChangeArrowheads="1"/>
          </p:cNvPicPr>
          <p:nvPr/>
        </p:nvPicPr>
        <p:blipFill>
          <a:blip r:embed="rId13" cstate="print"/>
          <a:srcRect/>
          <a:stretch>
            <a:fillRect/>
          </a:stretch>
        </p:blipFill>
        <p:spPr bwMode="auto">
          <a:xfrm rot="-2634531">
            <a:off x="5992813" y="1366838"/>
            <a:ext cx="1079500" cy="833437"/>
          </a:xfrm>
          <a:prstGeom prst="rect">
            <a:avLst/>
          </a:prstGeom>
          <a:noFill/>
          <a:effectLst>
            <a:outerShdw dist="107763" dir="2700000" algn="ctr" rotWithShape="0">
              <a:srgbClr val="808080">
                <a:alpha val="50000"/>
              </a:srgbClr>
            </a:outerShdw>
          </a:effectLst>
        </p:spPr>
      </p:pic>
      <p:sp>
        <p:nvSpPr>
          <p:cNvPr id="4125" name="AutoShape 117"/>
          <p:cNvSpPr>
            <a:spLocks noChangeArrowheads="1"/>
          </p:cNvSpPr>
          <p:nvPr/>
        </p:nvSpPr>
        <p:spPr bwMode="auto">
          <a:xfrm>
            <a:off x="1908175" y="2636838"/>
            <a:ext cx="431800" cy="360362"/>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②</a:t>
            </a:r>
          </a:p>
        </p:txBody>
      </p:sp>
      <p:sp>
        <p:nvSpPr>
          <p:cNvPr id="4126" name="Text Box 138"/>
          <p:cNvSpPr txBox="1">
            <a:spLocks noChangeArrowheads="1"/>
          </p:cNvSpPr>
          <p:nvPr/>
        </p:nvSpPr>
        <p:spPr bwMode="auto">
          <a:xfrm>
            <a:off x="5003800" y="1557338"/>
            <a:ext cx="1439863" cy="336550"/>
          </a:xfrm>
          <a:prstGeom prst="rect">
            <a:avLst/>
          </a:prstGeom>
          <a:noFill/>
          <a:ln w="19050" algn="ctr">
            <a:noFill/>
            <a:miter lim="800000"/>
            <a:headEnd/>
            <a:tailEnd/>
          </a:ln>
        </p:spPr>
        <p:txBody>
          <a:bodyPr>
            <a:spAutoFit/>
          </a:bodyPr>
          <a:lstStyle/>
          <a:p>
            <a:r>
              <a:rPr lang="ja-JP" altLang="en-US" sz="1600">
                <a:latin typeface="HGS創英角ｺﾞｼｯｸUB" pitchFamily="50" charset="-128"/>
                <a:ea typeface="HGS創英角ｺﾞｼｯｸUB" pitchFamily="50" charset="-128"/>
              </a:rPr>
              <a:t>メール通知</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8"/>
          <p:cNvSpPr>
            <a:spLocks noChangeArrowheads="1"/>
          </p:cNvSpPr>
          <p:nvPr/>
        </p:nvSpPr>
        <p:spPr bwMode="auto">
          <a:xfrm>
            <a:off x="7235825" y="1412875"/>
            <a:ext cx="1584325" cy="639763"/>
          </a:xfrm>
          <a:prstGeom prst="rect">
            <a:avLst/>
          </a:prstGeom>
          <a:solidFill>
            <a:srgbClr val="FFFFFF"/>
          </a:solidFill>
          <a:ln w="19050" algn="ctr">
            <a:noFill/>
            <a:miter lim="800000"/>
            <a:headEnd/>
            <a:tailEnd/>
          </a:ln>
        </p:spPr>
        <p:txBody>
          <a:bodyPr>
            <a:spAutoFit/>
          </a:bodyPr>
          <a:lstStyle/>
          <a:p>
            <a:r>
              <a:rPr lang="ja-JP" altLang="en-US" sz="1200"/>
              <a:t>総務課などの担当者が寄せられた質問に回答。</a:t>
            </a:r>
          </a:p>
        </p:txBody>
      </p:sp>
      <p:sp>
        <p:nvSpPr>
          <p:cNvPr id="5123" name="AutoShape 72"/>
          <p:cNvSpPr>
            <a:spLocks noChangeArrowheads="1"/>
          </p:cNvSpPr>
          <p:nvPr/>
        </p:nvSpPr>
        <p:spPr bwMode="auto">
          <a:xfrm>
            <a:off x="7164388" y="908050"/>
            <a:ext cx="1800225" cy="2089150"/>
          </a:xfrm>
          <a:prstGeom prst="roundRect">
            <a:avLst>
              <a:gd name="adj" fmla="val 12153"/>
            </a:avLst>
          </a:prstGeom>
          <a:noFill/>
          <a:ln w="25400" algn="ctr">
            <a:solidFill>
              <a:srgbClr val="B1E197"/>
            </a:solidFill>
            <a:round/>
            <a:headEnd/>
            <a:tailEnd/>
          </a:ln>
        </p:spPr>
        <p:txBody>
          <a:bodyPr wrap="none" anchor="ctr"/>
          <a:lstStyle/>
          <a:p>
            <a:endParaRPr lang="ja-JP" altLang="ja-JP" sz="1200">
              <a:latin typeface="HGS創英角ｺﾞｼｯｸUB" pitchFamily="50" charset="-128"/>
              <a:ea typeface="HGS創英角ｺﾞｼｯｸUB" pitchFamily="50" charset="-128"/>
            </a:endParaRPr>
          </a:p>
        </p:txBody>
      </p:sp>
      <p:sp>
        <p:nvSpPr>
          <p:cNvPr id="5124" name="Rectangle 2" descr="右上がり対角線"/>
          <p:cNvSpPr>
            <a:spLocks noGrp="1" noChangeArrowheads="1"/>
          </p:cNvSpPr>
          <p:nvPr>
            <p:ph type="title"/>
          </p:nvPr>
        </p:nvSpPr>
        <p:spPr/>
        <p:txBody>
          <a:bodyPr/>
          <a:lstStyle/>
          <a:p>
            <a:pPr eaLnBrk="1" hangingPunct="1"/>
            <a:r>
              <a:rPr lang="ja-JP" altLang="en-US" smtClean="0"/>
              <a:t>社内</a:t>
            </a:r>
            <a:r>
              <a:rPr lang="en-US" altLang="ja-JP" smtClean="0"/>
              <a:t>FAQ</a:t>
            </a:r>
            <a:r>
              <a:rPr lang="ja-JP" altLang="en-US" smtClean="0"/>
              <a:t>　　　　　　　</a:t>
            </a:r>
            <a:r>
              <a:rPr lang="ja-JP" altLang="en-US" sz="2400" smtClean="0"/>
              <a:t>■社内で頻繁に発生する質問を集約■</a:t>
            </a:r>
          </a:p>
        </p:txBody>
      </p:sp>
      <p:sp>
        <p:nvSpPr>
          <p:cNvPr id="5125" name="AutoShape 8"/>
          <p:cNvSpPr>
            <a:spLocks noChangeArrowheads="1"/>
          </p:cNvSpPr>
          <p:nvPr/>
        </p:nvSpPr>
        <p:spPr bwMode="auto">
          <a:xfrm>
            <a:off x="179388" y="908050"/>
            <a:ext cx="1584325" cy="5257800"/>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sp>
        <p:nvSpPr>
          <p:cNvPr id="5126" name="Text Box 9"/>
          <p:cNvSpPr txBox="1">
            <a:spLocks noChangeArrowheads="1"/>
          </p:cNvSpPr>
          <p:nvPr/>
        </p:nvSpPr>
        <p:spPr bwMode="auto">
          <a:xfrm>
            <a:off x="179388" y="1341438"/>
            <a:ext cx="1555750" cy="1004887"/>
          </a:xfrm>
          <a:prstGeom prst="rect">
            <a:avLst/>
          </a:prstGeom>
          <a:noFill/>
          <a:ln w="19050" algn="ctr">
            <a:noFill/>
            <a:miter lim="800000"/>
            <a:headEnd/>
            <a:tailEnd/>
          </a:ln>
        </p:spPr>
        <p:txBody>
          <a:bodyPr wrap="none">
            <a:spAutoFit/>
          </a:bodyPr>
          <a:lstStyle/>
          <a:p>
            <a:r>
              <a:rPr lang="ja-JP" altLang="en-US" sz="1200"/>
              <a:t>物品購入の申請方法</a:t>
            </a:r>
          </a:p>
          <a:p>
            <a:r>
              <a:rPr lang="ja-JP" altLang="en-US" sz="1200"/>
              <a:t>引越し時の手続き</a:t>
            </a:r>
          </a:p>
          <a:p>
            <a:r>
              <a:rPr lang="ja-JP" altLang="en-US" sz="1200"/>
              <a:t>郵便の送り方</a:t>
            </a:r>
          </a:p>
          <a:p>
            <a:r>
              <a:rPr lang="ja-JP" altLang="en-US" sz="1200"/>
              <a:t>カードキーを忘れた</a:t>
            </a:r>
          </a:p>
          <a:p>
            <a:r>
              <a:rPr lang="ja-JP" altLang="en-US" sz="1200"/>
              <a:t>などの質問。</a:t>
            </a:r>
          </a:p>
        </p:txBody>
      </p:sp>
      <p:sp>
        <p:nvSpPr>
          <p:cNvPr id="5127" name="AutoShape 10"/>
          <p:cNvSpPr>
            <a:spLocks noChangeArrowheads="1"/>
          </p:cNvSpPr>
          <p:nvPr/>
        </p:nvSpPr>
        <p:spPr bwMode="auto">
          <a:xfrm>
            <a:off x="1763713" y="3141663"/>
            <a:ext cx="576262" cy="846137"/>
          </a:xfrm>
          <a:prstGeom prst="rightArrow">
            <a:avLst>
              <a:gd name="adj1" fmla="val 61352"/>
              <a:gd name="adj2" fmla="val 53718"/>
            </a:avLst>
          </a:prstGeom>
          <a:solidFill>
            <a:srgbClr val="339933"/>
          </a:solidFill>
          <a:ln w="19050" algn="ctr">
            <a:solidFill>
              <a:srgbClr val="339933"/>
            </a:solidFill>
            <a:miter lim="800000"/>
            <a:headEnd/>
            <a:tailEnd/>
          </a:ln>
        </p:spPr>
        <p:txBody>
          <a:bodyPr wrap="none" anchor="ctr"/>
          <a:lstStyle/>
          <a:p>
            <a:r>
              <a:rPr lang="ja-JP" altLang="en-US" sz="1800">
                <a:latin typeface="HGS創英角ｺﾞｼｯｸUB" pitchFamily="50" charset="-128"/>
                <a:ea typeface="HGS創英角ｺﾞｼｯｸUB" pitchFamily="50" charset="-128"/>
              </a:rPr>
              <a:t>質問を登録</a:t>
            </a:r>
          </a:p>
        </p:txBody>
      </p:sp>
      <p:sp>
        <p:nvSpPr>
          <p:cNvPr id="5128" name="AutoShape 11"/>
          <p:cNvSpPr>
            <a:spLocks noChangeArrowheads="1"/>
          </p:cNvSpPr>
          <p:nvPr/>
        </p:nvSpPr>
        <p:spPr bwMode="auto">
          <a:xfrm>
            <a:off x="5148263" y="4005263"/>
            <a:ext cx="3744912" cy="2305050"/>
          </a:xfrm>
          <a:prstGeom prst="roundRect">
            <a:avLst>
              <a:gd name="adj" fmla="val 12153"/>
            </a:avLst>
          </a:prstGeom>
          <a:noFill/>
          <a:ln w="25400" algn="ctr">
            <a:solidFill>
              <a:srgbClr val="FF6600"/>
            </a:solidFill>
            <a:round/>
            <a:headEnd/>
            <a:tailEnd/>
          </a:ln>
        </p:spPr>
        <p:txBody>
          <a:bodyPr wrap="none" anchor="ctr"/>
          <a:lstStyle/>
          <a:p>
            <a:endParaRPr lang="ja-JP" altLang="ja-JP" sz="1200"/>
          </a:p>
        </p:txBody>
      </p:sp>
      <p:pic>
        <p:nvPicPr>
          <p:cNvPr id="70668" name="Picture 12"/>
          <p:cNvPicPr>
            <a:picLocks noChangeAspect="1" noChangeArrowheads="1"/>
          </p:cNvPicPr>
          <p:nvPr/>
        </p:nvPicPr>
        <p:blipFill>
          <a:blip r:embed="rId3" cstate="print"/>
          <a:srcRect/>
          <a:stretch>
            <a:fillRect/>
          </a:stretch>
        </p:blipFill>
        <p:spPr bwMode="auto">
          <a:xfrm>
            <a:off x="2268538" y="1341438"/>
            <a:ext cx="2808287" cy="1730375"/>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pic>
        <p:nvPicPr>
          <p:cNvPr id="70669" name="Picture 13"/>
          <p:cNvPicPr>
            <a:picLocks noChangeAspect="1" noChangeArrowheads="1"/>
          </p:cNvPicPr>
          <p:nvPr/>
        </p:nvPicPr>
        <p:blipFill>
          <a:blip r:embed="rId4" cstate="print"/>
          <a:srcRect/>
          <a:stretch>
            <a:fillRect/>
          </a:stretch>
        </p:blipFill>
        <p:spPr bwMode="auto">
          <a:xfrm>
            <a:off x="4859338" y="1844675"/>
            <a:ext cx="2146300" cy="1927225"/>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grpSp>
        <p:nvGrpSpPr>
          <p:cNvPr id="5131" name="Group 19"/>
          <p:cNvGrpSpPr>
            <a:grpSpLocks/>
          </p:cNvGrpSpPr>
          <p:nvPr/>
        </p:nvGrpSpPr>
        <p:grpSpPr bwMode="auto">
          <a:xfrm>
            <a:off x="395288" y="2420938"/>
            <a:ext cx="1081087" cy="1385887"/>
            <a:chOff x="158" y="1162"/>
            <a:chExt cx="866" cy="1100"/>
          </a:xfrm>
        </p:grpSpPr>
        <p:pic>
          <p:nvPicPr>
            <p:cNvPr id="5160" name="Picture 5" descr="j0432621"/>
            <p:cNvPicPr>
              <a:picLocks noChangeAspect="1" noChangeArrowheads="1"/>
            </p:cNvPicPr>
            <p:nvPr/>
          </p:nvPicPr>
          <p:blipFill>
            <a:blip r:embed="rId5" cstate="print"/>
            <a:srcRect/>
            <a:stretch>
              <a:fillRect/>
            </a:stretch>
          </p:blipFill>
          <p:spPr bwMode="auto">
            <a:xfrm flipH="1">
              <a:off x="657" y="1479"/>
              <a:ext cx="367" cy="367"/>
            </a:xfrm>
            <a:prstGeom prst="rect">
              <a:avLst/>
            </a:prstGeom>
            <a:noFill/>
            <a:ln w="9525">
              <a:noFill/>
              <a:miter lim="800000"/>
              <a:headEnd/>
              <a:tailEnd/>
            </a:ln>
          </p:spPr>
        </p:pic>
        <p:pic>
          <p:nvPicPr>
            <p:cNvPr id="5161" name="Picture 6" descr="j0432623"/>
            <p:cNvPicPr>
              <a:picLocks noChangeAspect="1" noChangeArrowheads="1"/>
            </p:cNvPicPr>
            <p:nvPr/>
          </p:nvPicPr>
          <p:blipFill>
            <a:blip r:embed="rId6" cstate="print"/>
            <a:srcRect/>
            <a:stretch>
              <a:fillRect/>
            </a:stretch>
          </p:blipFill>
          <p:spPr bwMode="auto">
            <a:xfrm flipH="1">
              <a:off x="431" y="1842"/>
              <a:ext cx="420" cy="420"/>
            </a:xfrm>
            <a:prstGeom prst="rect">
              <a:avLst/>
            </a:prstGeom>
            <a:noFill/>
            <a:ln w="9525">
              <a:noFill/>
              <a:miter lim="800000"/>
              <a:headEnd/>
              <a:tailEnd/>
            </a:ln>
          </p:spPr>
        </p:pic>
        <p:pic>
          <p:nvPicPr>
            <p:cNvPr id="5162" name="Picture 7" descr="j0432625"/>
            <p:cNvPicPr>
              <a:picLocks noChangeAspect="1" noChangeArrowheads="1"/>
            </p:cNvPicPr>
            <p:nvPr/>
          </p:nvPicPr>
          <p:blipFill>
            <a:blip r:embed="rId7" cstate="print"/>
            <a:srcRect/>
            <a:stretch>
              <a:fillRect/>
            </a:stretch>
          </p:blipFill>
          <p:spPr bwMode="auto">
            <a:xfrm flipH="1">
              <a:off x="158" y="1615"/>
              <a:ext cx="374" cy="374"/>
            </a:xfrm>
            <a:prstGeom prst="rect">
              <a:avLst/>
            </a:prstGeom>
            <a:noFill/>
            <a:ln w="9525">
              <a:noFill/>
              <a:miter lim="800000"/>
              <a:headEnd/>
              <a:tailEnd/>
            </a:ln>
          </p:spPr>
        </p:pic>
        <p:sp>
          <p:nvSpPr>
            <p:cNvPr id="5163" name="AutoShape 18"/>
            <p:cNvSpPr>
              <a:spLocks noChangeArrowheads="1"/>
            </p:cNvSpPr>
            <p:nvPr/>
          </p:nvSpPr>
          <p:spPr bwMode="auto">
            <a:xfrm>
              <a:off x="295" y="1162"/>
              <a:ext cx="576" cy="384"/>
            </a:xfrm>
            <a:prstGeom prst="wedgeEllipseCallout">
              <a:avLst>
                <a:gd name="adj1" fmla="val 1042"/>
                <a:gd name="adj2" fmla="val 90106"/>
              </a:avLst>
            </a:prstGeom>
            <a:noFill/>
            <a:ln w="25400" algn="ctr">
              <a:solidFill>
                <a:schemeClr val="tx1"/>
              </a:solidFill>
              <a:miter lim="800000"/>
              <a:headEnd/>
              <a:tailEnd/>
            </a:ln>
          </p:spPr>
          <p:txBody>
            <a:bodyPr anchor="ctr"/>
            <a:lstStyle/>
            <a:p>
              <a:r>
                <a:rPr lang="ja-JP" altLang="en-US" sz="1600">
                  <a:latin typeface="HGS創英角ｺﾞｼｯｸUB" pitchFamily="50" charset="-128"/>
                  <a:ea typeface="HGS創英角ｺﾞｼｯｸUB" pitchFamily="50" charset="-128"/>
                </a:rPr>
                <a:t>？</a:t>
              </a:r>
            </a:p>
          </p:txBody>
        </p:sp>
      </p:grpSp>
      <p:sp>
        <p:nvSpPr>
          <p:cNvPr id="5132" name="Text Box 22"/>
          <p:cNvSpPr txBox="1">
            <a:spLocks noChangeArrowheads="1"/>
          </p:cNvSpPr>
          <p:nvPr/>
        </p:nvSpPr>
        <p:spPr bwMode="auto">
          <a:xfrm>
            <a:off x="179388" y="4076700"/>
            <a:ext cx="1571625" cy="822325"/>
          </a:xfrm>
          <a:prstGeom prst="rect">
            <a:avLst/>
          </a:prstGeom>
          <a:noFill/>
          <a:ln w="19050" algn="ctr">
            <a:noFill/>
            <a:miter lim="800000"/>
            <a:headEnd/>
            <a:tailEnd/>
          </a:ln>
        </p:spPr>
        <p:txBody>
          <a:bodyPr>
            <a:spAutoFit/>
          </a:bodyPr>
          <a:lstStyle/>
          <a:p>
            <a:r>
              <a:rPr lang="ja-JP" altLang="en-US" sz="1200"/>
              <a:t>デヂエに登録されている情報から解決策を確認。無い場合は新たに質問を登録。</a:t>
            </a:r>
          </a:p>
        </p:txBody>
      </p:sp>
      <p:pic>
        <p:nvPicPr>
          <p:cNvPr id="5133" name="Picture 23" descr="j0433941"/>
          <p:cNvPicPr>
            <a:picLocks noChangeAspect="1" noChangeArrowheads="1"/>
          </p:cNvPicPr>
          <p:nvPr/>
        </p:nvPicPr>
        <p:blipFill>
          <a:blip r:embed="rId8" cstate="print"/>
          <a:srcRect/>
          <a:stretch>
            <a:fillRect/>
          </a:stretch>
        </p:blipFill>
        <p:spPr bwMode="auto">
          <a:xfrm>
            <a:off x="539750" y="4941888"/>
            <a:ext cx="792163" cy="792162"/>
          </a:xfrm>
          <a:prstGeom prst="rect">
            <a:avLst/>
          </a:prstGeom>
          <a:noFill/>
          <a:ln w="9525">
            <a:noFill/>
            <a:miter lim="800000"/>
            <a:headEnd/>
            <a:tailEnd/>
          </a:ln>
        </p:spPr>
      </p:pic>
      <p:sp>
        <p:nvSpPr>
          <p:cNvPr id="5134" name="AutoShape 24"/>
          <p:cNvSpPr>
            <a:spLocks noChangeArrowheads="1"/>
          </p:cNvSpPr>
          <p:nvPr/>
        </p:nvSpPr>
        <p:spPr bwMode="auto">
          <a:xfrm rot="10800000">
            <a:off x="6588125" y="1628775"/>
            <a:ext cx="576263" cy="846138"/>
          </a:xfrm>
          <a:prstGeom prst="rightArrow">
            <a:avLst>
              <a:gd name="adj1" fmla="val 61352"/>
              <a:gd name="adj2" fmla="val 53718"/>
            </a:avLst>
          </a:prstGeom>
          <a:solidFill>
            <a:srgbClr val="339933"/>
          </a:solidFill>
          <a:ln w="19050" algn="ctr">
            <a:solidFill>
              <a:srgbClr val="339933"/>
            </a:solidFill>
            <a:miter lim="800000"/>
            <a:headEnd/>
            <a:tailEnd/>
          </a:ln>
        </p:spPr>
        <p:txBody>
          <a:bodyPr rot="10800000" wrap="none" anchor="ctr"/>
          <a:lstStyle/>
          <a:p>
            <a:r>
              <a:rPr lang="ja-JP" altLang="en-US" sz="1800">
                <a:latin typeface="HGS創英角ｺﾞｼｯｸUB" pitchFamily="50" charset="-128"/>
                <a:ea typeface="HGS創英角ｺﾞｼｯｸUB" pitchFamily="50" charset="-128"/>
              </a:rPr>
              <a:t>回答を登録</a:t>
            </a:r>
          </a:p>
        </p:txBody>
      </p:sp>
      <p:pic>
        <p:nvPicPr>
          <p:cNvPr id="70673" name="Picture 17"/>
          <p:cNvPicPr>
            <a:picLocks noChangeAspect="1" noChangeArrowheads="1"/>
          </p:cNvPicPr>
          <p:nvPr/>
        </p:nvPicPr>
        <p:blipFill>
          <a:blip r:embed="rId9" cstate="print"/>
          <a:srcRect/>
          <a:stretch>
            <a:fillRect/>
          </a:stretch>
        </p:blipFill>
        <p:spPr bwMode="auto">
          <a:xfrm>
            <a:off x="1908175" y="5157788"/>
            <a:ext cx="3022600" cy="714375"/>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sp>
        <p:nvSpPr>
          <p:cNvPr id="5136" name="AutoShape 25"/>
          <p:cNvSpPr>
            <a:spLocks noChangeArrowheads="1"/>
          </p:cNvSpPr>
          <p:nvPr/>
        </p:nvSpPr>
        <p:spPr bwMode="auto">
          <a:xfrm>
            <a:off x="3708400" y="5157788"/>
            <a:ext cx="790575" cy="215900"/>
          </a:xfrm>
          <a:prstGeom prst="roundRect">
            <a:avLst>
              <a:gd name="adj" fmla="val 12153"/>
            </a:avLst>
          </a:prstGeom>
          <a:noFill/>
          <a:ln w="25400" algn="ctr">
            <a:solidFill>
              <a:srgbClr val="FF6600"/>
            </a:solidFill>
            <a:round/>
            <a:headEnd/>
            <a:tailEnd/>
          </a:ln>
        </p:spPr>
        <p:txBody>
          <a:bodyPr wrap="none" anchor="ctr"/>
          <a:lstStyle/>
          <a:p>
            <a:endParaRPr lang="ja-JP" altLang="ja-JP" sz="1200"/>
          </a:p>
        </p:txBody>
      </p:sp>
      <p:sp>
        <p:nvSpPr>
          <p:cNvPr id="5137" name="Line 32"/>
          <p:cNvSpPr>
            <a:spLocks noChangeShapeType="1"/>
          </p:cNvSpPr>
          <p:nvPr/>
        </p:nvSpPr>
        <p:spPr bwMode="auto">
          <a:xfrm>
            <a:off x="1835150" y="5734050"/>
            <a:ext cx="3168650" cy="0"/>
          </a:xfrm>
          <a:prstGeom prst="line">
            <a:avLst/>
          </a:prstGeom>
          <a:noFill/>
          <a:ln w="19050">
            <a:solidFill>
              <a:srgbClr val="FF6600"/>
            </a:solidFill>
            <a:round/>
            <a:headEnd/>
            <a:tailEnd/>
          </a:ln>
        </p:spPr>
        <p:txBody>
          <a:bodyPr wrap="none" anchor="ctr"/>
          <a:lstStyle/>
          <a:p>
            <a:endParaRPr lang="en-US"/>
          </a:p>
        </p:txBody>
      </p:sp>
      <p:sp>
        <p:nvSpPr>
          <p:cNvPr id="5138" name="Line 41"/>
          <p:cNvSpPr>
            <a:spLocks noChangeShapeType="1"/>
          </p:cNvSpPr>
          <p:nvPr/>
        </p:nvSpPr>
        <p:spPr bwMode="auto">
          <a:xfrm>
            <a:off x="7091363" y="3716338"/>
            <a:ext cx="0" cy="0"/>
          </a:xfrm>
          <a:prstGeom prst="line">
            <a:avLst/>
          </a:prstGeom>
          <a:noFill/>
          <a:ln w="19050">
            <a:solidFill>
              <a:srgbClr val="0033CC"/>
            </a:solidFill>
            <a:round/>
            <a:headEnd/>
            <a:tailEnd/>
          </a:ln>
        </p:spPr>
        <p:txBody>
          <a:bodyPr wrap="none" anchor="ctr"/>
          <a:lstStyle/>
          <a:p>
            <a:endParaRPr lang="en-US"/>
          </a:p>
        </p:txBody>
      </p:sp>
      <p:sp>
        <p:nvSpPr>
          <p:cNvPr id="5139" name="Rectangle 26"/>
          <p:cNvSpPr>
            <a:spLocks noChangeArrowheads="1"/>
          </p:cNvSpPr>
          <p:nvPr/>
        </p:nvSpPr>
        <p:spPr bwMode="auto">
          <a:xfrm>
            <a:off x="1979613" y="4652963"/>
            <a:ext cx="2879725" cy="476250"/>
          </a:xfrm>
          <a:prstGeom prst="rect">
            <a:avLst/>
          </a:prstGeom>
          <a:solidFill>
            <a:srgbClr val="FFFFFF"/>
          </a:solidFill>
          <a:ln w="19050" algn="ctr">
            <a:solidFill>
              <a:srgbClr val="339933"/>
            </a:solidFill>
            <a:miter lim="800000"/>
            <a:headEnd/>
            <a:tailEnd/>
          </a:ln>
        </p:spPr>
        <p:txBody>
          <a:bodyPr>
            <a:spAutoFit/>
          </a:bodyPr>
          <a:lstStyle/>
          <a:p>
            <a:r>
              <a:rPr lang="ja-JP" altLang="en-US" sz="1200"/>
              <a:t>検索機能</a:t>
            </a:r>
          </a:p>
          <a:p>
            <a:r>
              <a:rPr lang="ja-JP" altLang="en-US" sz="1200"/>
              <a:t>知りたい回答のデータも簡単に抽出。</a:t>
            </a:r>
          </a:p>
        </p:txBody>
      </p:sp>
      <p:grpSp>
        <p:nvGrpSpPr>
          <p:cNvPr id="5140" name="Group 66"/>
          <p:cNvGrpSpPr>
            <a:grpSpLocks/>
          </p:cNvGrpSpPr>
          <p:nvPr/>
        </p:nvGrpSpPr>
        <p:grpSpPr bwMode="auto">
          <a:xfrm>
            <a:off x="7885113" y="3860800"/>
            <a:ext cx="1006475" cy="1243013"/>
            <a:chOff x="4967" y="2840"/>
            <a:chExt cx="634" cy="783"/>
          </a:xfrm>
        </p:grpSpPr>
        <p:pic>
          <p:nvPicPr>
            <p:cNvPr id="5155" name="Picture 50" descr="j0432621"/>
            <p:cNvPicPr>
              <a:picLocks noChangeAspect="1" noChangeArrowheads="1"/>
            </p:cNvPicPr>
            <p:nvPr/>
          </p:nvPicPr>
          <p:blipFill>
            <a:blip r:embed="rId10" cstate="print"/>
            <a:srcRect/>
            <a:stretch>
              <a:fillRect/>
            </a:stretch>
          </p:blipFill>
          <p:spPr bwMode="auto">
            <a:xfrm>
              <a:off x="4967" y="3066"/>
              <a:ext cx="269" cy="261"/>
            </a:xfrm>
            <a:prstGeom prst="rect">
              <a:avLst/>
            </a:prstGeom>
            <a:noFill/>
            <a:ln w="9525">
              <a:noFill/>
              <a:miter lim="800000"/>
              <a:headEnd/>
              <a:tailEnd/>
            </a:ln>
          </p:spPr>
        </p:pic>
        <p:pic>
          <p:nvPicPr>
            <p:cNvPr id="5156" name="Picture 51" descr="j0432623"/>
            <p:cNvPicPr>
              <a:picLocks noChangeAspect="1" noChangeArrowheads="1"/>
            </p:cNvPicPr>
            <p:nvPr/>
          </p:nvPicPr>
          <p:blipFill>
            <a:blip r:embed="rId11" cstate="print"/>
            <a:srcRect/>
            <a:stretch>
              <a:fillRect/>
            </a:stretch>
          </p:blipFill>
          <p:spPr bwMode="auto">
            <a:xfrm>
              <a:off x="5094" y="3324"/>
              <a:ext cx="307" cy="299"/>
            </a:xfrm>
            <a:prstGeom prst="rect">
              <a:avLst/>
            </a:prstGeom>
            <a:noFill/>
            <a:ln w="9525">
              <a:noFill/>
              <a:miter lim="800000"/>
              <a:headEnd/>
              <a:tailEnd/>
            </a:ln>
          </p:spPr>
        </p:pic>
        <p:pic>
          <p:nvPicPr>
            <p:cNvPr id="5157" name="Picture 52" descr="j0432625"/>
            <p:cNvPicPr>
              <a:picLocks noChangeAspect="1" noChangeArrowheads="1"/>
            </p:cNvPicPr>
            <p:nvPr/>
          </p:nvPicPr>
          <p:blipFill>
            <a:blip r:embed="rId12" cstate="print"/>
            <a:srcRect/>
            <a:stretch>
              <a:fillRect/>
            </a:stretch>
          </p:blipFill>
          <p:spPr bwMode="auto">
            <a:xfrm>
              <a:off x="5327" y="3162"/>
              <a:ext cx="274" cy="267"/>
            </a:xfrm>
            <a:prstGeom prst="rect">
              <a:avLst/>
            </a:prstGeom>
            <a:noFill/>
            <a:ln w="9525">
              <a:noFill/>
              <a:miter lim="800000"/>
              <a:headEnd/>
              <a:tailEnd/>
            </a:ln>
          </p:spPr>
        </p:pic>
        <p:sp>
          <p:nvSpPr>
            <p:cNvPr id="5158" name="AutoShape 53"/>
            <p:cNvSpPr>
              <a:spLocks noChangeArrowheads="1"/>
            </p:cNvSpPr>
            <p:nvPr/>
          </p:nvSpPr>
          <p:spPr bwMode="auto">
            <a:xfrm flipH="1">
              <a:off x="5079" y="2840"/>
              <a:ext cx="422" cy="273"/>
            </a:xfrm>
            <a:prstGeom prst="wedgeEllipseCallout">
              <a:avLst>
                <a:gd name="adj1" fmla="val 1042"/>
                <a:gd name="adj2" fmla="val 90106"/>
              </a:avLst>
            </a:prstGeom>
            <a:solidFill>
              <a:schemeClr val="bg1"/>
            </a:solidFill>
            <a:ln w="25400" algn="ctr">
              <a:solidFill>
                <a:schemeClr val="tx1"/>
              </a:solidFill>
              <a:miter lim="800000"/>
              <a:headEnd/>
              <a:tailEnd/>
            </a:ln>
          </p:spPr>
          <p:txBody>
            <a:bodyPr anchor="ctr"/>
            <a:lstStyle/>
            <a:p>
              <a:r>
                <a:rPr lang="en-US" altLang="ja-JP" sz="1600">
                  <a:solidFill>
                    <a:srgbClr val="FF6600"/>
                  </a:solidFill>
                  <a:latin typeface="HGS創英角ｺﾞｼｯｸUB" pitchFamily="50" charset="-128"/>
                  <a:ea typeface="HGS創英角ｺﾞｼｯｸUB" pitchFamily="50" charset="-128"/>
                </a:rPr>
                <a:t>OK♪</a:t>
              </a:r>
            </a:p>
          </p:txBody>
        </p:sp>
        <p:sp>
          <p:nvSpPr>
            <p:cNvPr id="5159" name="AutoShape 54"/>
            <p:cNvSpPr>
              <a:spLocks noChangeArrowheads="1"/>
            </p:cNvSpPr>
            <p:nvPr/>
          </p:nvSpPr>
          <p:spPr bwMode="auto">
            <a:xfrm>
              <a:off x="5375" y="2840"/>
              <a:ext cx="226" cy="213"/>
            </a:xfrm>
            <a:prstGeom prst="smileyFace">
              <a:avLst>
                <a:gd name="adj" fmla="val 4653"/>
              </a:avLst>
            </a:prstGeom>
            <a:solidFill>
              <a:srgbClr val="FF6600"/>
            </a:solidFill>
            <a:ln w="19050">
              <a:solidFill>
                <a:schemeClr val="bg1"/>
              </a:solidFill>
              <a:round/>
              <a:headEnd/>
              <a:tailEnd/>
            </a:ln>
          </p:spPr>
          <p:txBody>
            <a:bodyPr wrap="none" anchor="ctr"/>
            <a:lstStyle/>
            <a:p>
              <a:endParaRPr lang="ja-JP" altLang="en-US"/>
            </a:p>
          </p:txBody>
        </p:sp>
      </p:grpSp>
      <p:sp>
        <p:nvSpPr>
          <p:cNvPr id="5141" name="Text Box 57"/>
          <p:cNvSpPr txBox="1">
            <a:spLocks noChangeArrowheads="1"/>
          </p:cNvSpPr>
          <p:nvPr/>
        </p:nvSpPr>
        <p:spPr bwMode="auto">
          <a:xfrm>
            <a:off x="2195513" y="981075"/>
            <a:ext cx="2089150" cy="293688"/>
          </a:xfrm>
          <a:prstGeom prst="rect">
            <a:avLst/>
          </a:prstGeom>
          <a:solidFill>
            <a:srgbClr val="FFFFFF"/>
          </a:solidFill>
          <a:ln w="19050" algn="ctr">
            <a:solidFill>
              <a:schemeClr val="bg2"/>
            </a:solidFill>
            <a:miter lim="800000"/>
            <a:headEnd/>
            <a:tailEnd/>
          </a:ln>
        </p:spPr>
        <p:txBody>
          <a:bodyPr>
            <a:spAutoFit/>
          </a:bodyPr>
          <a:lstStyle/>
          <a:p>
            <a:r>
              <a:rPr lang="ja-JP" altLang="en-US" sz="1200"/>
              <a:t>過去の質問と回答が蓄積</a:t>
            </a:r>
          </a:p>
        </p:txBody>
      </p:sp>
      <p:sp>
        <p:nvSpPr>
          <p:cNvPr id="5142" name="Text Box 58"/>
          <p:cNvSpPr txBox="1">
            <a:spLocks noChangeArrowheads="1"/>
          </p:cNvSpPr>
          <p:nvPr/>
        </p:nvSpPr>
        <p:spPr bwMode="auto">
          <a:xfrm>
            <a:off x="4716463" y="1773238"/>
            <a:ext cx="1225550" cy="293687"/>
          </a:xfrm>
          <a:prstGeom prst="rect">
            <a:avLst/>
          </a:prstGeom>
          <a:solidFill>
            <a:srgbClr val="FFFFFF"/>
          </a:solidFill>
          <a:ln w="19050" algn="ctr">
            <a:solidFill>
              <a:schemeClr val="bg2"/>
            </a:solidFill>
            <a:miter lim="800000"/>
            <a:headEnd/>
            <a:tailEnd/>
          </a:ln>
        </p:spPr>
        <p:txBody>
          <a:bodyPr>
            <a:spAutoFit/>
          </a:bodyPr>
          <a:lstStyle/>
          <a:p>
            <a:r>
              <a:rPr lang="ja-JP" altLang="en-US" sz="1200"/>
              <a:t>質問登録画面</a:t>
            </a:r>
            <a:endParaRPr lang="ja-JP" altLang="en-US" sz="1200">
              <a:latin typeface="HGS創英角ｺﾞｼｯｸUB" pitchFamily="50" charset="-128"/>
              <a:ea typeface="HGS創英角ｺﾞｼｯｸUB" pitchFamily="50" charset="-128"/>
            </a:endParaRPr>
          </a:p>
        </p:txBody>
      </p:sp>
      <p:sp>
        <p:nvSpPr>
          <p:cNvPr id="5143" name="Rectangle 61"/>
          <p:cNvSpPr>
            <a:spLocks noChangeArrowheads="1"/>
          </p:cNvSpPr>
          <p:nvPr/>
        </p:nvSpPr>
        <p:spPr bwMode="auto">
          <a:xfrm>
            <a:off x="5508625" y="4508500"/>
            <a:ext cx="3097213" cy="1581150"/>
          </a:xfrm>
          <a:prstGeom prst="rect">
            <a:avLst/>
          </a:prstGeom>
          <a:noFill/>
          <a:ln w="19050" algn="ctr">
            <a:noFill/>
            <a:miter lim="800000"/>
            <a:headEnd/>
            <a:tailEnd/>
          </a:ln>
        </p:spPr>
        <p:txBody>
          <a:bodyPr>
            <a:spAutoFit/>
          </a:bodyPr>
          <a:lstStyle/>
          <a:p>
            <a:pPr algn="l"/>
            <a:r>
              <a:rPr lang="ja-JP" altLang="en-US" sz="1400"/>
              <a:t>総務課へ直接問い合わせ</a:t>
            </a:r>
          </a:p>
          <a:p>
            <a:pPr algn="l"/>
            <a:r>
              <a:rPr lang="ja-JP" altLang="en-US" sz="1400"/>
              <a:t>る手間なく、解決策を知ることが</a:t>
            </a:r>
          </a:p>
          <a:p>
            <a:pPr algn="l"/>
            <a:r>
              <a:rPr lang="ja-JP" altLang="en-US" sz="1400"/>
              <a:t>できる。総務課の職員の仕事の</a:t>
            </a:r>
          </a:p>
          <a:p>
            <a:pPr algn="l"/>
            <a:r>
              <a:rPr lang="ja-JP" altLang="en-US" sz="1400"/>
              <a:t>　　　　　　　軽減にも繋がる。蓄積され　　</a:t>
            </a:r>
          </a:p>
          <a:p>
            <a:pPr algn="l"/>
            <a:r>
              <a:rPr lang="ja-JP" altLang="en-US" sz="1400"/>
              <a:t>　　　　　　　たデータを社内で有効活用。</a:t>
            </a:r>
          </a:p>
          <a:p>
            <a:pPr algn="l"/>
            <a:r>
              <a:rPr lang="ja-JP" altLang="en-US" sz="1400"/>
              <a:t>　　　　　　　大切な業務時間を無駄に　　　　　　　　　　　</a:t>
            </a:r>
          </a:p>
          <a:p>
            <a:pPr algn="l"/>
            <a:r>
              <a:rPr lang="ja-JP" altLang="en-US" sz="1400"/>
              <a:t>　　　　　　　使わずにすみます。</a:t>
            </a:r>
          </a:p>
        </p:txBody>
      </p:sp>
      <p:pic>
        <p:nvPicPr>
          <p:cNvPr id="5144" name="Picture 62" descr="j0432611"/>
          <p:cNvPicPr>
            <a:picLocks noChangeAspect="1" noChangeArrowheads="1"/>
          </p:cNvPicPr>
          <p:nvPr/>
        </p:nvPicPr>
        <p:blipFill>
          <a:blip r:embed="rId13" cstate="print"/>
          <a:srcRect/>
          <a:stretch>
            <a:fillRect/>
          </a:stretch>
        </p:blipFill>
        <p:spPr bwMode="auto">
          <a:xfrm>
            <a:off x="5365750" y="5705475"/>
            <a:ext cx="647700" cy="603250"/>
          </a:xfrm>
          <a:prstGeom prst="rect">
            <a:avLst/>
          </a:prstGeom>
          <a:noFill/>
          <a:ln w="9525">
            <a:noFill/>
            <a:miter lim="800000"/>
            <a:headEnd/>
            <a:tailEnd/>
          </a:ln>
        </p:spPr>
      </p:pic>
      <p:sp>
        <p:nvSpPr>
          <p:cNvPr id="5145" name="AutoShape 63"/>
          <p:cNvSpPr>
            <a:spLocks noChangeArrowheads="1"/>
          </p:cNvSpPr>
          <p:nvPr/>
        </p:nvSpPr>
        <p:spPr bwMode="auto">
          <a:xfrm flipH="1">
            <a:off x="5292725" y="5300663"/>
            <a:ext cx="792163" cy="404812"/>
          </a:xfrm>
          <a:prstGeom prst="wedgeEllipseCallout">
            <a:avLst>
              <a:gd name="adj1" fmla="val -28560"/>
              <a:gd name="adj2" fmla="val 69778"/>
            </a:avLst>
          </a:prstGeom>
          <a:noFill/>
          <a:ln w="25400" algn="ctr">
            <a:solidFill>
              <a:schemeClr val="tx1"/>
            </a:solidFill>
            <a:miter lim="800000"/>
            <a:headEnd/>
            <a:tailEnd/>
          </a:ln>
        </p:spPr>
        <p:txBody>
          <a:bodyPr anchor="ctr"/>
          <a:lstStyle/>
          <a:p>
            <a:r>
              <a:rPr lang="ja-JP" altLang="en-US" sz="1600">
                <a:solidFill>
                  <a:srgbClr val="FF6600"/>
                </a:solidFill>
                <a:latin typeface="HGS創英角ｺﾞｼｯｸUB" pitchFamily="50" charset="-128"/>
                <a:ea typeface="HGS創英角ｺﾞｼｯｸUB" pitchFamily="50" charset="-128"/>
              </a:rPr>
              <a:t>楽々</a:t>
            </a:r>
          </a:p>
        </p:txBody>
      </p:sp>
      <p:sp>
        <p:nvSpPr>
          <p:cNvPr id="5146" name="AutoShape 64"/>
          <p:cNvSpPr>
            <a:spLocks noChangeArrowheads="1"/>
          </p:cNvSpPr>
          <p:nvPr/>
        </p:nvSpPr>
        <p:spPr bwMode="auto">
          <a:xfrm>
            <a:off x="5942013" y="5368925"/>
            <a:ext cx="358775" cy="315913"/>
          </a:xfrm>
          <a:prstGeom prst="smileyFace">
            <a:avLst>
              <a:gd name="adj" fmla="val 4653"/>
            </a:avLst>
          </a:prstGeom>
          <a:solidFill>
            <a:srgbClr val="FF6600"/>
          </a:solidFill>
          <a:ln w="19050">
            <a:solidFill>
              <a:schemeClr val="bg1"/>
            </a:solidFill>
            <a:round/>
            <a:headEnd/>
            <a:tailEnd/>
          </a:ln>
        </p:spPr>
        <p:txBody>
          <a:bodyPr wrap="none" anchor="ctr"/>
          <a:lstStyle/>
          <a:p>
            <a:endParaRPr lang="ja-JP" altLang="en-US"/>
          </a:p>
        </p:txBody>
      </p:sp>
      <p:sp>
        <p:nvSpPr>
          <p:cNvPr id="5147" name="AutoShape 69"/>
          <p:cNvSpPr>
            <a:spLocks noChangeArrowheads="1"/>
          </p:cNvSpPr>
          <p:nvPr/>
        </p:nvSpPr>
        <p:spPr bwMode="auto">
          <a:xfrm>
            <a:off x="250825" y="981075"/>
            <a:ext cx="431800" cy="360363"/>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①</a:t>
            </a:r>
          </a:p>
        </p:txBody>
      </p:sp>
      <p:sp>
        <p:nvSpPr>
          <p:cNvPr id="5148" name="AutoShape 70"/>
          <p:cNvSpPr>
            <a:spLocks noChangeArrowheads="1"/>
          </p:cNvSpPr>
          <p:nvPr/>
        </p:nvSpPr>
        <p:spPr bwMode="auto">
          <a:xfrm>
            <a:off x="395288" y="5949950"/>
            <a:ext cx="1223962" cy="504825"/>
          </a:xfrm>
          <a:prstGeom prst="roundRect">
            <a:avLst>
              <a:gd name="adj" fmla="val 50000"/>
            </a:avLst>
          </a:prstGeom>
          <a:solidFill>
            <a:srgbClr val="339933"/>
          </a:solidFill>
          <a:ln w="19050" algn="ctr">
            <a:noFill/>
            <a:round/>
            <a:headEnd/>
            <a:tailEnd/>
          </a:ln>
        </p:spPr>
        <p:txBody>
          <a:bodyPr wrap="none" anchor="ctr"/>
          <a:lstStyle/>
          <a:p>
            <a:r>
              <a:rPr lang="ja-JP" altLang="en-US" sz="1600">
                <a:solidFill>
                  <a:schemeClr val="bg1"/>
                </a:solidFill>
                <a:latin typeface="HGS創英角ｺﾞｼｯｸUB" pitchFamily="50" charset="-128"/>
                <a:ea typeface="HGS創英角ｺﾞｼｯｸUB" pitchFamily="50" charset="-128"/>
              </a:rPr>
              <a:t>社員</a:t>
            </a:r>
          </a:p>
        </p:txBody>
      </p:sp>
      <p:sp>
        <p:nvSpPr>
          <p:cNvPr id="5149" name="AutoShape 71"/>
          <p:cNvSpPr>
            <a:spLocks noChangeArrowheads="1"/>
          </p:cNvSpPr>
          <p:nvPr/>
        </p:nvSpPr>
        <p:spPr bwMode="auto">
          <a:xfrm>
            <a:off x="7451725" y="2852738"/>
            <a:ext cx="1223963" cy="504825"/>
          </a:xfrm>
          <a:prstGeom prst="roundRect">
            <a:avLst>
              <a:gd name="adj" fmla="val 50000"/>
            </a:avLst>
          </a:prstGeom>
          <a:solidFill>
            <a:srgbClr val="339933"/>
          </a:solidFill>
          <a:ln w="19050" algn="ctr">
            <a:noFill/>
            <a:round/>
            <a:headEnd/>
            <a:tailEnd/>
          </a:ln>
        </p:spPr>
        <p:txBody>
          <a:bodyPr wrap="none" anchor="ctr"/>
          <a:lstStyle/>
          <a:p>
            <a:r>
              <a:rPr lang="ja-JP" altLang="en-US" sz="1600">
                <a:solidFill>
                  <a:schemeClr val="bg1"/>
                </a:solidFill>
                <a:latin typeface="HGS創英角ｺﾞｼｯｸUB" pitchFamily="50" charset="-128"/>
                <a:ea typeface="HGS創英角ｺﾞｼｯｸUB" pitchFamily="50" charset="-128"/>
              </a:rPr>
              <a:t>総務課</a:t>
            </a:r>
          </a:p>
        </p:txBody>
      </p:sp>
      <p:pic>
        <p:nvPicPr>
          <p:cNvPr id="5150" name="Picture 82" descr="j0432611"/>
          <p:cNvPicPr>
            <a:picLocks noChangeAspect="1" noChangeArrowheads="1"/>
          </p:cNvPicPr>
          <p:nvPr/>
        </p:nvPicPr>
        <p:blipFill>
          <a:blip r:embed="rId13" cstate="print"/>
          <a:srcRect/>
          <a:stretch>
            <a:fillRect/>
          </a:stretch>
        </p:blipFill>
        <p:spPr bwMode="auto">
          <a:xfrm>
            <a:off x="7740650" y="2133600"/>
            <a:ext cx="647700" cy="649288"/>
          </a:xfrm>
          <a:prstGeom prst="rect">
            <a:avLst/>
          </a:prstGeom>
          <a:noFill/>
          <a:ln w="9525">
            <a:noFill/>
            <a:miter lim="800000"/>
            <a:headEnd/>
            <a:tailEnd/>
          </a:ln>
        </p:spPr>
      </p:pic>
      <p:sp>
        <p:nvSpPr>
          <p:cNvPr id="5151" name="AutoShape 85"/>
          <p:cNvSpPr>
            <a:spLocks noChangeArrowheads="1"/>
          </p:cNvSpPr>
          <p:nvPr/>
        </p:nvSpPr>
        <p:spPr bwMode="auto">
          <a:xfrm>
            <a:off x="250825" y="3716338"/>
            <a:ext cx="431800" cy="360362"/>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②</a:t>
            </a:r>
          </a:p>
        </p:txBody>
      </p:sp>
      <p:sp>
        <p:nvSpPr>
          <p:cNvPr id="5152" name="AutoShape 86"/>
          <p:cNvSpPr>
            <a:spLocks noChangeArrowheads="1"/>
          </p:cNvSpPr>
          <p:nvPr/>
        </p:nvSpPr>
        <p:spPr bwMode="auto">
          <a:xfrm>
            <a:off x="5435600" y="4076700"/>
            <a:ext cx="1223963" cy="360363"/>
          </a:xfrm>
          <a:prstGeom prst="roundRect">
            <a:avLst>
              <a:gd name="adj" fmla="val 50000"/>
            </a:avLst>
          </a:prstGeom>
          <a:solidFill>
            <a:srgbClr val="FF6600"/>
          </a:solidFill>
          <a:ln w="19050" algn="ctr">
            <a:noFill/>
            <a:round/>
            <a:headEnd/>
            <a:tailEnd/>
          </a:ln>
        </p:spPr>
        <p:txBody>
          <a:bodyPr wrap="none" anchor="ctr"/>
          <a:lstStyle/>
          <a:p>
            <a:r>
              <a:rPr lang="ja-JP" altLang="en-US" sz="1600">
                <a:solidFill>
                  <a:schemeClr val="bg1"/>
                </a:solidFill>
                <a:latin typeface="HGS創英角ｺﾞｼｯｸUB" pitchFamily="50" charset="-128"/>
                <a:ea typeface="HGS創英角ｺﾞｼｯｸUB" pitchFamily="50" charset="-128"/>
              </a:rPr>
              <a:t>解決！</a:t>
            </a:r>
          </a:p>
        </p:txBody>
      </p:sp>
      <p:sp>
        <p:nvSpPr>
          <p:cNvPr id="5153" name="Rectangle 87" descr="20%"/>
          <p:cNvSpPr>
            <a:spLocks noChangeArrowheads="1"/>
          </p:cNvSpPr>
          <p:nvPr/>
        </p:nvSpPr>
        <p:spPr bwMode="auto">
          <a:xfrm>
            <a:off x="2700338" y="3284538"/>
            <a:ext cx="1873250" cy="719137"/>
          </a:xfrm>
          <a:prstGeom prst="rect">
            <a:avLst/>
          </a:prstGeom>
          <a:pattFill prst="pct20">
            <a:fgClr>
              <a:srgbClr val="FFCC00"/>
            </a:fgClr>
            <a:bgClr>
              <a:schemeClr val="bg1"/>
            </a:bgClr>
          </a:pattFill>
          <a:ln w="19050" algn="ctr">
            <a:solidFill>
              <a:srgbClr val="FF6600"/>
            </a:solidFill>
            <a:miter lim="800000"/>
            <a:headEnd/>
            <a:tailEnd/>
          </a:ln>
        </p:spPr>
        <p:txBody>
          <a:bodyPr wrap="none" anchor="ctr"/>
          <a:lstStyle/>
          <a:p>
            <a:r>
              <a:rPr lang="ja-JP" altLang="en-US" sz="1600">
                <a:latin typeface="HGS創英角ｺﾞｼｯｸUB" pitchFamily="50" charset="-128"/>
                <a:ea typeface="HGS創英角ｺﾞｼｯｸUB" pitchFamily="50" charset="-128"/>
              </a:rPr>
              <a:t>質問と回答の</a:t>
            </a:r>
          </a:p>
          <a:p>
            <a:r>
              <a:rPr lang="ja-JP" altLang="en-US" sz="1600">
                <a:latin typeface="HGS創英角ｺﾞｼｯｸUB" pitchFamily="50" charset="-128"/>
                <a:ea typeface="HGS創英角ｺﾞｼｯｸUB" pitchFamily="50" charset="-128"/>
              </a:rPr>
              <a:t>データが蓄積</a:t>
            </a:r>
          </a:p>
        </p:txBody>
      </p:sp>
      <p:sp>
        <p:nvSpPr>
          <p:cNvPr id="5154" name="AutoShape 88"/>
          <p:cNvSpPr>
            <a:spLocks noChangeArrowheads="1"/>
          </p:cNvSpPr>
          <p:nvPr/>
        </p:nvSpPr>
        <p:spPr bwMode="auto">
          <a:xfrm>
            <a:off x="7235825" y="981075"/>
            <a:ext cx="431800" cy="360363"/>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③</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5"/>
          <p:cNvSpPr>
            <a:spLocks noChangeArrowheads="1"/>
          </p:cNvSpPr>
          <p:nvPr/>
        </p:nvSpPr>
        <p:spPr bwMode="auto">
          <a:xfrm>
            <a:off x="179388" y="908050"/>
            <a:ext cx="1800225" cy="2665413"/>
          </a:xfrm>
          <a:prstGeom prst="roundRect">
            <a:avLst>
              <a:gd name="adj" fmla="val 12153"/>
            </a:avLst>
          </a:prstGeom>
          <a:noFill/>
          <a:ln w="25400" algn="ctr">
            <a:solidFill>
              <a:srgbClr val="B1E197"/>
            </a:solidFill>
            <a:round/>
            <a:headEnd/>
            <a:tailEnd/>
          </a:ln>
        </p:spPr>
        <p:txBody>
          <a:bodyPr wrap="none" anchor="ctr"/>
          <a:lstStyle/>
          <a:p>
            <a:endParaRPr lang="ja-JP" altLang="ja-JP" sz="1200">
              <a:latin typeface="HGS創英角ｺﾞｼｯｸUB" pitchFamily="50" charset="-128"/>
              <a:ea typeface="HGS創英角ｺﾞｼｯｸUB" pitchFamily="50" charset="-128"/>
            </a:endParaRPr>
          </a:p>
        </p:txBody>
      </p:sp>
      <p:sp>
        <p:nvSpPr>
          <p:cNvPr id="6147" name="AutoShape 63"/>
          <p:cNvSpPr>
            <a:spLocks noChangeArrowheads="1"/>
          </p:cNvSpPr>
          <p:nvPr/>
        </p:nvSpPr>
        <p:spPr bwMode="auto">
          <a:xfrm>
            <a:off x="179388" y="3789363"/>
            <a:ext cx="1800225" cy="2808287"/>
          </a:xfrm>
          <a:prstGeom prst="roundRect">
            <a:avLst>
              <a:gd name="adj" fmla="val 12153"/>
            </a:avLst>
          </a:prstGeom>
          <a:noFill/>
          <a:ln w="25400" algn="ctr">
            <a:solidFill>
              <a:srgbClr val="B1E197"/>
            </a:solidFill>
            <a:round/>
            <a:headEnd/>
            <a:tailEnd/>
          </a:ln>
        </p:spPr>
        <p:txBody>
          <a:bodyPr wrap="none" anchor="ctr"/>
          <a:lstStyle/>
          <a:p>
            <a:endParaRPr lang="ja-JP" altLang="ja-JP" sz="1200">
              <a:latin typeface="HGS創英角ｺﾞｼｯｸUB" pitchFamily="50" charset="-128"/>
              <a:ea typeface="HGS創英角ｺﾞｼｯｸUB" pitchFamily="50" charset="-128"/>
            </a:endParaRPr>
          </a:p>
        </p:txBody>
      </p:sp>
      <p:pic>
        <p:nvPicPr>
          <p:cNvPr id="72720" name="Picture 16"/>
          <p:cNvPicPr>
            <a:picLocks noChangeAspect="1" noChangeArrowheads="1"/>
          </p:cNvPicPr>
          <p:nvPr/>
        </p:nvPicPr>
        <p:blipFill>
          <a:blip r:embed="rId3" cstate="print"/>
          <a:srcRect r="46895"/>
          <a:stretch>
            <a:fillRect/>
          </a:stretch>
        </p:blipFill>
        <p:spPr bwMode="auto">
          <a:xfrm>
            <a:off x="5148263" y="3198813"/>
            <a:ext cx="1728787" cy="1598612"/>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pic>
        <p:nvPicPr>
          <p:cNvPr id="72717" name="Picture 13"/>
          <p:cNvPicPr>
            <a:picLocks noChangeAspect="1" noChangeArrowheads="1"/>
          </p:cNvPicPr>
          <p:nvPr/>
        </p:nvPicPr>
        <p:blipFill>
          <a:blip r:embed="rId4" cstate="print"/>
          <a:srcRect/>
          <a:stretch>
            <a:fillRect/>
          </a:stretch>
        </p:blipFill>
        <p:spPr bwMode="auto">
          <a:xfrm>
            <a:off x="2411413" y="3203575"/>
            <a:ext cx="1655762" cy="1593850"/>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sp>
        <p:nvSpPr>
          <p:cNvPr id="6150" name="Rectangle 2" descr="右上がり対角線"/>
          <p:cNvSpPr>
            <a:spLocks noGrp="1" noChangeArrowheads="1"/>
          </p:cNvSpPr>
          <p:nvPr>
            <p:ph type="title"/>
          </p:nvPr>
        </p:nvSpPr>
        <p:spPr/>
        <p:txBody>
          <a:bodyPr/>
          <a:lstStyle/>
          <a:p>
            <a:pPr eaLnBrk="1" hangingPunct="1"/>
            <a:r>
              <a:rPr lang="ja-JP" altLang="en-US" sz="2800" smtClean="0"/>
              <a:t>商談報告書　　　　　</a:t>
            </a:r>
            <a:r>
              <a:rPr lang="ja-JP" altLang="en-US" sz="2400" smtClean="0"/>
              <a:t>■個人が持つ営業ノウハウも蓄積、共有■</a:t>
            </a:r>
          </a:p>
        </p:txBody>
      </p:sp>
      <p:sp>
        <p:nvSpPr>
          <p:cNvPr id="6151" name="AutoShape 6"/>
          <p:cNvSpPr>
            <a:spLocks noChangeArrowheads="1"/>
          </p:cNvSpPr>
          <p:nvPr/>
        </p:nvSpPr>
        <p:spPr bwMode="auto">
          <a:xfrm>
            <a:off x="1979613" y="1933575"/>
            <a:ext cx="1081087" cy="774700"/>
          </a:xfrm>
          <a:prstGeom prst="rightArrow">
            <a:avLst>
              <a:gd name="adj1" fmla="val 35250"/>
              <a:gd name="adj2" fmla="val 60659"/>
            </a:avLst>
          </a:prstGeom>
          <a:solidFill>
            <a:srgbClr val="339933"/>
          </a:solidFill>
          <a:ln w="19050" algn="ctr">
            <a:solidFill>
              <a:srgbClr val="339933"/>
            </a:solidFill>
            <a:miter lim="800000"/>
            <a:headEnd/>
            <a:tailEnd/>
          </a:ln>
        </p:spPr>
        <p:txBody>
          <a:bodyPr wrap="none" anchor="ctr"/>
          <a:lstStyle/>
          <a:p>
            <a:r>
              <a:rPr lang="ja-JP" altLang="en-US" sz="1800">
                <a:latin typeface="HGS創英角ｺﾞｼｯｸUB" pitchFamily="50" charset="-128"/>
                <a:ea typeface="HGS創英角ｺﾞｼｯｸUB" pitchFamily="50" charset="-128"/>
              </a:rPr>
              <a:t>報告書を</a:t>
            </a:r>
          </a:p>
          <a:p>
            <a:r>
              <a:rPr lang="ja-JP" altLang="en-US" sz="1800">
                <a:latin typeface="HGS創英角ｺﾞｼｯｸUB" pitchFamily="50" charset="-128"/>
                <a:ea typeface="HGS創英角ｺﾞｼｯｸUB" pitchFamily="50" charset="-128"/>
              </a:rPr>
              <a:t>登録</a:t>
            </a:r>
          </a:p>
        </p:txBody>
      </p:sp>
      <p:sp>
        <p:nvSpPr>
          <p:cNvPr id="6152" name="AutoShape 10"/>
          <p:cNvSpPr>
            <a:spLocks noChangeArrowheads="1"/>
          </p:cNvSpPr>
          <p:nvPr/>
        </p:nvSpPr>
        <p:spPr bwMode="auto">
          <a:xfrm>
            <a:off x="2339975" y="5157788"/>
            <a:ext cx="4681538" cy="1441450"/>
          </a:xfrm>
          <a:prstGeom prst="roundRect">
            <a:avLst>
              <a:gd name="adj" fmla="val 12153"/>
            </a:avLst>
          </a:prstGeom>
          <a:noFill/>
          <a:ln w="25400" algn="ctr">
            <a:solidFill>
              <a:srgbClr val="FF6600"/>
            </a:solidFill>
            <a:round/>
            <a:headEnd/>
            <a:tailEnd/>
          </a:ln>
        </p:spPr>
        <p:txBody>
          <a:bodyPr wrap="none" anchor="ctr"/>
          <a:lstStyle/>
          <a:p>
            <a:endParaRPr lang="ja-JP" altLang="ja-JP" sz="1200"/>
          </a:p>
        </p:txBody>
      </p:sp>
      <p:sp>
        <p:nvSpPr>
          <p:cNvPr id="6153" name="AutoShape 17"/>
          <p:cNvSpPr>
            <a:spLocks noChangeArrowheads="1"/>
          </p:cNvSpPr>
          <p:nvPr/>
        </p:nvSpPr>
        <p:spPr bwMode="auto">
          <a:xfrm>
            <a:off x="7235825" y="908050"/>
            <a:ext cx="1728788" cy="3744913"/>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grpSp>
        <p:nvGrpSpPr>
          <p:cNvPr id="6154" name="Group 26"/>
          <p:cNvGrpSpPr>
            <a:grpSpLocks/>
          </p:cNvGrpSpPr>
          <p:nvPr/>
        </p:nvGrpSpPr>
        <p:grpSpPr bwMode="auto">
          <a:xfrm>
            <a:off x="539750" y="2565400"/>
            <a:ext cx="1073150" cy="784225"/>
            <a:chOff x="204" y="1071"/>
            <a:chExt cx="858" cy="585"/>
          </a:xfrm>
        </p:grpSpPr>
        <p:pic>
          <p:nvPicPr>
            <p:cNvPr id="6184" name="Picture 21" descr="j0432611"/>
            <p:cNvPicPr>
              <a:picLocks noChangeAspect="1" noChangeArrowheads="1"/>
            </p:cNvPicPr>
            <p:nvPr/>
          </p:nvPicPr>
          <p:blipFill>
            <a:blip r:embed="rId5" cstate="print"/>
            <a:srcRect/>
            <a:stretch>
              <a:fillRect/>
            </a:stretch>
          </p:blipFill>
          <p:spPr bwMode="auto">
            <a:xfrm>
              <a:off x="204" y="1207"/>
              <a:ext cx="449" cy="449"/>
            </a:xfrm>
            <a:prstGeom prst="rect">
              <a:avLst/>
            </a:prstGeom>
            <a:noFill/>
            <a:ln w="9525">
              <a:noFill/>
              <a:miter lim="800000"/>
              <a:headEnd/>
              <a:tailEnd/>
            </a:ln>
          </p:spPr>
        </p:pic>
        <p:pic>
          <p:nvPicPr>
            <p:cNvPr id="6185" name="Picture 22" descr="j0432610"/>
            <p:cNvPicPr>
              <a:picLocks noChangeAspect="1" noChangeArrowheads="1"/>
            </p:cNvPicPr>
            <p:nvPr/>
          </p:nvPicPr>
          <p:blipFill>
            <a:blip r:embed="rId6" cstate="print"/>
            <a:srcRect/>
            <a:stretch>
              <a:fillRect/>
            </a:stretch>
          </p:blipFill>
          <p:spPr bwMode="auto">
            <a:xfrm>
              <a:off x="567" y="1071"/>
              <a:ext cx="495" cy="495"/>
            </a:xfrm>
            <a:prstGeom prst="rect">
              <a:avLst/>
            </a:prstGeom>
            <a:noFill/>
            <a:ln w="9525">
              <a:noFill/>
              <a:miter lim="800000"/>
              <a:headEnd/>
              <a:tailEnd/>
            </a:ln>
          </p:spPr>
        </p:pic>
      </p:grpSp>
      <p:sp>
        <p:nvSpPr>
          <p:cNvPr id="6155" name="Rectangle 30"/>
          <p:cNvSpPr>
            <a:spLocks noChangeArrowheads="1"/>
          </p:cNvSpPr>
          <p:nvPr/>
        </p:nvSpPr>
        <p:spPr bwMode="auto">
          <a:xfrm>
            <a:off x="179388" y="1773238"/>
            <a:ext cx="1800225" cy="639762"/>
          </a:xfrm>
          <a:prstGeom prst="rect">
            <a:avLst/>
          </a:prstGeom>
          <a:noFill/>
          <a:ln w="19050" algn="ctr">
            <a:noFill/>
            <a:miter lim="800000"/>
            <a:headEnd/>
            <a:tailEnd/>
          </a:ln>
        </p:spPr>
        <p:txBody>
          <a:bodyPr>
            <a:spAutoFit/>
          </a:bodyPr>
          <a:lstStyle/>
          <a:p>
            <a:r>
              <a:rPr lang="ja-JP" altLang="en-US" sz="1200"/>
              <a:t>営業活動を上司へ報告。</a:t>
            </a:r>
          </a:p>
          <a:p>
            <a:r>
              <a:rPr lang="ja-JP" altLang="en-US" sz="1200"/>
              <a:t>担当案件に役立つ過去の成功例が知りたい。</a:t>
            </a:r>
          </a:p>
        </p:txBody>
      </p:sp>
      <p:pic>
        <p:nvPicPr>
          <p:cNvPr id="72715" name="Picture 11"/>
          <p:cNvPicPr>
            <a:picLocks noChangeAspect="1" noChangeArrowheads="1"/>
          </p:cNvPicPr>
          <p:nvPr/>
        </p:nvPicPr>
        <p:blipFill>
          <a:blip r:embed="rId7" cstate="print"/>
          <a:srcRect b="30876"/>
          <a:stretch>
            <a:fillRect/>
          </a:stretch>
        </p:blipFill>
        <p:spPr bwMode="auto">
          <a:xfrm>
            <a:off x="3132138" y="1844675"/>
            <a:ext cx="2952750" cy="957263"/>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sp>
        <p:nvSpPr>
          <p:cNvPr id="6157" name="Text Box 8"/>
          <p:cNvSpPr txBox="1">
            <a:spLocks noChangeArrowheads="1"/>
          </p:cNvSpPr>
          <p:nvPr/>
        </p:nvSpPr>
        <p:spPr bwMode="auto">
          <a:xfrm>
            <a:off x="2268538" y="3063875"/>
            <a:ext cx="1295400" cy="293688"/>
          </a:xfrm>
          <a:prstGeom prst="rect">
            <a:avLst/>
          </a:prstGeom>
          <a:solidFill>
            <a:srgbClr val="FFFFFF"/>
          </a:solidFill>
          <a:ln w="19050" algn="ctr">
            <a:solidFill>
              <a:schemeClr val="bg2"/>
            </a:solidFill>
            <a:miter lim="800000"/>
            <a:headEnd/>
            <a:tailEnd/>
          </a:ln>
        </p:spPr>
        <p:txBody>
          <a:bodyPr>
            <a:spAutoFit/>
          </a:bodyPr>
          <a:lstStyle/>
          <a:p>
            <a:r>
              <a:rPr lang="ja-JP" altLang="en-US" sz="1200"/>
              <a:t>報告書登録</a:t>
            </a:r>
          </a:p>
        </p:txBody>
      </p:sp>
      <p:sp>
        <p:nvSpPr>
          <p:cNvPr id="6158" name="Text Box 31"/>
          <p:cNvSpPr txBox="1">
            <a:spLocks noChangeArrowheads="1"/>
          </p:cNvSpPr>
          <p:nvPr/>
        </p:nvSpPr>
        <p:spPr bwMode="auto">
          <a:xfrm>
            <a:off x="5795963" y="3063875"/>
            <a:ext cx="1152525" cy="293688"/>
          </a:xfrm>
          <a:prstGeom prst="rect">
            <a:avLst/>
          </a:prstGeom>
          <a:solidFill>
            <a:srgbClr val="FFFFFF"/>
          </a:solidFill>
          <a:ln w="19050" algn="ctr">
            <a:solidFill>
              <a:schemeClr val="bg2"/>
            </a:solidFill>
            <a:miter lim="800000"/>
            <a:headEnd/>
            <a:tailEnd/>
          </a:ln>
        </p:spPr>
        <p:txBody>
          <a:bodyPr>
            <a:spAutoFit/>
          </a:bodyPr>
          <a:lstStyle/>
          <a:p>
            <a:r>
              <a:rPr lang="ja-JP" altLang="en-US" sz="1200"/>
              <a:t>コメント入力</a:t>
            </a:r>
          </a:p>
        </p:txBody>
      </p:sp>
      <p:pic>
        <p:nvPicPr>
          <p:cNvPr id="6159" name="Picture 32" descr="j0433941"/>
          <p:cNvPicPr>
            <a:picLocks noChangeAspect="1" noChangeArrowheads="1"/>
          </p:cNvPicPr>
          <p:nvPr/>
        </p:nvPicPr>
        <p:blipFill>
          <a:blip r:embed="rId8" cstate="print"/>
          <a:srcRect/>
          <a:stretch>
            <a:fillRect/>
          </a:stretch>
        </p:blipFill>
        <p:spPr bwMode="auto">
          <a:xfrm>
            <a:off x="7740650" y="3644900"/>
            <a:ext cx="719138" cy="719138"/>
          </a:xfrm>
          <a:prstGeom prst="rect">
            <a:avLst/>
          </a:prstGeom>
          <a:noFill/>
          <a:ln w="9525">
            <a:noFill/>
            <a:miter lim="800000"/>
            <a:headEnd/>
            <a:tailEnd/>
          </a:ln>
        </p:spPr>
      </p:pic>
      <p:pic>
        <p:nvPicPr>
          <p:cNvPr id="72738" name="Picture 34" descr="j0303509"/>
          <p:cNvPicPr>
            <a:picLocks noChangeAspect="1" noChangeArrowheads="1"/>
          </p:cNvPicPr>
          <p:nvPr/>
        </p:nvPicPr>
        <p:blipFill>
          <a:blip r:embed="rId9" cstate="print"/>
          <a:srcRect/>
          <a:stretch>
            <a:fillRect/>
          </a:stretch>
        </p:blipFill>
        <p:spPr bwMode="auto">
          <a:xfrm rot="-24474811">
            <a:off x="6114257" y="1094581"/>
            <a:ext cx="1081088" cy="835025"/>
          </a:xfrm>
          <a:prstGeom prst="rect">
            <a:avLst/>
          </a:prstGeom>
          <a:noFill/>
          <a:effectLst>
            <a:outerShdw dist="107763" dir="2700000" algn="ctr" rotWithShape="0">
              <a:srgbClr val="808080">
                <a:alpha val="50000"/>
              </a:srgbClr>
            </a:outerShdw>
          </a:effectLst>
        </p:spPr>
      </p:pic>
      <p:sp>
        <p:nvSpPr>
          <p:cNvPr id="6161" name="Rectangle 44"/>
          <p:cNvSpPr>
            <a:spLocks noChangeArrowheads="1"/>
          </p:cNvSpPr>
          <p:nvPr/>
        </p:nvSpPr>
        <p:spPr bwMode="auto">
          <a:xfrm>
            <a:off x="7308850" y="1844675"/>
            <a:ext cx="1584325" cy="1735138"/>
          </a:xfrm>
          <a:prstGeom prst="rect">
            <a:avLst/>
          </a:prstGeom>
          <a:solidFill>
            <a:srgbClr val="FFFFFF"/>
          </a:solidFill>
          <a:ln w="19050" algn="ctr">
            <a:noFill/>
            <a:miter lim="800000"/>
            <a:headEnd/>
            <a:tailEnd/>
          </a:ln>
        </p:spPr>
        <p:txBody>
          <a:bodyPr>
            <a:spAutoFit/>
          </a:bodyPr>
          <a:lstStyle/>
          <a:p>
            <a:r>
              <a:rPr lang="ja-JP" altLang="en-US" sz="1200"/>
              <a:t>報告書が登録されると上司へメールで</a:t>
            </a:r>
          </a:p>
          <a:p>
            <a:r>
              <a:rPr lang="ja-JP" altLang="en-US" sz="1200"/>
              <a:t>通知。</a:t>
            </a:r>
          </a:p>
          <a:p>
            <a:r>
              <a:rPr lang="ja-JP" altLang="en-US" sz="1200"/>
              <a:t>部下の報告書も</a:t>
            </a:r>
          </a:p>
          <a:p>
            <a:r>
              <a:rPr lang="ja-JP" altLang="en-US" sz="1200"/>
              <a:t>もらさず確認できます。</a:t>
            </a:r>
          </a:p>
          <a:p>
            <a:r>
              <a:rPr lang="ja-JP" altLang="en-US" sz="1200"/>
              <a:t>コメント入力で</a:t>
            </a:r>
          </a:p>
          <a:p>
            <a:r>
              <a:rPr lang="ja-JP" altLang="en-US" sz="1200"/>
              <a:t>意見交換や指示も</a:t>
            </a:r>
          </a:p>
          <a:p>
            <a:r>
              <a:rPr lang="ja-JP" altLang="en-US" sz="1200"/>
              <a:t>デヂエ上で行えます。</a:t>
            </a:r>
          </a:p>
          <a:p>
            <a:endParaRPr lang="en-US" altLang="ja-JP" sz="1200"/>
          </a:p>
        </p:txBody>
      </p:sp>
      <p:grpSp>
        <p:nvGrpSpPr>
          <p:cNvPr id="6162" name="Group 58"/>
          <p:cNvGrpSpPr>
            <a:grpSpLocks/>
          </p:cNvGrpSpPr>
          <p:nvPr/>
        </p:nvGrpSpPr>
        <p:grpSpPr bwMode="auto">
          <a:xfrm>
            <a:off x="5651500" y="5157788"/>
            <a:ext cx="1363663" cy="1296987"/>
            <a:chOff x="4468" y="2568"/>
            <a:chExt cx="1084" cy="1084"/>
          </a:xfrm>
        </p:grpSpPr>
        <p:sp>
          <p:nvSpPr>
            <p:cNvPr id="6176" name="AutoShape 46"/>
            <p:cNvSpPr>
              <a:spLocks noChangeArrowheads="1"/>
            </p:cNvSpPr>
            <p:nvPr/>
          </p:nvSpPr>
          <p:spPr bwMode="auto">
            <a:xfrm>
              <a:off x="4876" y="2659"/>
              <a:ext cx="576" cy="499"/>
            </a:xfrm>
            <a:prstGeom prst="flowChartProcess">
              <a:avLst/>
            </a:prstGeom>
            <a:solidFill>
              <a:srgbClr val="FFFF99"/>
            </a:solidFill>
            <a:ln w="19050" algn="ctr">
              <a:solidFill>
                <a:srgbClr val="FFFFFF"/>
              </a:solidFill>
              <a:miter lim="800000"/>
              <a:headEnd/>
              <a:tailEnd/>
            </a:ln>
          </p:spPr>
          <p:txBody>
            <a:bodyPr wrap="none" anchor="ctr"/>
            <a:lstStyle/>
            <a:p>
              <a:endParaRPr lang="ja-JP" altLang="en-US"/>
            </a:p>
          </p:txBody>
        </p:sp>
        <p:sp>
          <p:nvSpPr>
            <p:cNvPr id="6177" name="Line 51"/>
            <p:cNvSpPr>
              <a:spLocks noChangeShapeType="1"/>
            </p:cNvSpPr>
            <p:nvPr/>
          </p:nvSpPr>
          <p:spPr bwMode="auto">
            <a:xfrm flipV="1">
              <a:off x="4967" y="2840"/>
              <a:ext cx="181" cy="363"/>
            </a:xfrm>
            <a:prstGeom prst="line">
              <a:avLst/>
            </a:prstGeom>
            <a:noFill/>
            <a:ln w="50800">
              <a:solidFill>
                <a:srgbClr val="FF0000"/>
              </a:solidFill>
              <a:round/>
              <a:headEnd/>
              <a:tailEnd/>
            </a:ln>
          </p:spPr>
          <p:txBody>
            <a:bodyPr wrap="none" anchor="ctr"/>
            <a:lstStyle/>
            <a:p>
              <a:endParaRPr lang="en-US"/>
            </a:p>
          </p:txBody>
        </p:sp>
        <p:sp>
          <p:nvSpPr>
            <p:cNvPr id="6178" name="Line 52"/>
            <p:cNvSpPr>
              <a:spLocks noChangeShapeType="1"/>
            </p:cNvSpPr>
            <p:nvPr/>
          </p:nvSpPr>
          <p:spPr bwMode="auto">
            <a:xfrm flipH="1" flipV="1">
              <a:off x="5148" y="2840"/>
              <a:ext cx="45" cy="273"/>
            </a:xfrm>
            <a:prstGeom prst="line">
              <a:avLst/>
            </a:prstGeom>
            <a:noFill/>
            <a:ln w="50800">
              <a:solidFill>
                <a:srgbClr val="FF0000"/>
              </a:solidFill>
              <a:round/>
              <a:headEnd/>
              <a:tailEnd/>
            </a:ln>
          </p:spPr>
          <p:txBody>
            <a:bodyPr wrap="none" anchor="ctr"/>
            <a:lstStyle/>
            <a:p>
              <a:endParaRPr lang="en-US"/>
            </a:p>
          </p:txBody>
        </p:sp>
        <p:sp>
          <p:nvSpPr>
            <p:cNvPr id="6179" name="Line 53"/>
            <p:cNvSpPr>
              <a:spLocks noChangeShapeType="1"/>
            </p:cNvSpPr>
            <p:nvPr/>
          </p:nvSpPr>
          <p:spPr bwMode="auto">
            <a:xfrm flipV="1">
              <a:off x="5193" y="2568"/>
              <a:ext cx="272" cy="545"/>
            </a:xfrm>
            <a:prstGeom prst="line">
              <a:avLst/>
            </a:prstGeom>
            <a:noFill/>
            <a:ln w="50800">
              <a:solidFill>
                <a:srgbClr val="FF0000"/>
              </a:solidFill>
              <a:round/>
              <a:headEnd/>
              <a:tailEnd type="triangle" w="med" len="med"/>
            </a:ln>
          </p:spPr>
          <p:txBody>
            <a:bodyPr wrap="none" anchor="ctr"/>
            <a:lstStyle/>
            <a:p>
              <a:endParaRPr lang="en-US"/>
            </a:p>
          </p:txBody>
        </p:sp>
        <p:grpSp>
          <p:nvGrpSpPr>
            <p:cNvPr id="6180" name="Group 27"/>
            <p:cNvGrpSpPr>
              <a:grpSpLocks/>
            </p:cNvGrpSpPr>
            <p:nvPr/>
          </p:nvGrpSpPr>
          <p:grpSpPr bwMode="auto">
            <a:xfrm>
              <a:off x="4694" y="3067"/>
              <a:ext cx="858" cy="585"/>
              <a:chOff x="204" y="1071"/>
              <a:chExt cx="858" cy="585"/>
            </a:xfrm>
          </p:grpSpPr>
          <p:pic>
            <p:nvPicPr>
              <p:cNvPr id="6182" name="Picture 28" descr="j0432611"/>
              <p:cNvPicPr>
                <a:picLocks noChangeAspect="1" noChangeArrowheads="1"/>
              </p:cNvPicPr>
              <p:nvPr/>
            </p:nvPicPr>
            <p:blipFill>
              <a:blip r:embed="rId5" cstate="print"/>
              <a:srcRect/>
              <a:stretch>
                <a:fillRect/>
              </a:stretch>
            </p:blipFill>
            <p:spPr bwMode="auto">
              <a:xfrm>
                <a:off x="204" y="1207"/>
                <a:ext cx="449" cy="449"/>
              </a:xfrm>
              <a:prstGeom prst="rect">
                <a:avLst/>
              </a:prstGeom>
              <a:noFill/>
              <a:ln w="9525">
                <a:noFill/>
                <a:miter lim="800000"/>
                <a:headEnd/>
                <a:tailEnd/>
              </a:ln>
            </p:spPr>
          </p:pic>
          <p:pic>
            <p:nvPicPr>
              <p:cNvPr id="6183" name="Picture 29" descr="j0432610"/>
              <p:cNvPicPr>
                <a:picLocks noChangeAspect="1" noChangeArrowheads="1"/>
              </p:cNvPicPr>
              <p:nvPr/>
            </p:nvPicPr>
            <p:blipFill>
              <a:blip r:embed="rId6" cstate="print"/>
              <a:srcRect/>
              <a:stretch>
                <a:fillRect/>
              </a:stretch>
            </p:blipFill>
            <p:spPr bwMode="auto">
              <a:xfrm>
                <a:off x="567" y="1071"/>
                <a:ext cx="495" cy="495"/>
              </a:xfrm>
              <a:prstGeom prst="rect">
                <a:avLst/>
              </a:prstGeom>
              <a:noFill/>
              <a:ln w="9525">
                <a:noFill/>
                <a:miter lim="800000"/>
                <a:headEnd/>
                <a:tailEnd/>
              </a:ln>
            </p:spPr>
          </p:pic>
        </p:grpSp>
        <p:sp>
          <p:nvSpPr>
            <p:cNvPr id="6181" name="AutoShape 54"/>
            <p:cNvSpPr>
              <a:spLocks noChangeArrowheads="1"/>
            </p:cNvSpPr>
            <p:nvPr/>
          </p:nvSpPr>
          <p:spPr bwMode="auto">
            <a:xfrm flipH="1">
              <a:off x="4468" y="2886"/>
              <a:ext cx="408" cy="318"/>
            </a:xfrm>
            <a:prstGeom prst="wedgeEllipseCallout">
              <a:avLst>
                <a:gd name="adj1" fmla="val -51963"/>
                <a:gd name="adj2" fmla="val 46537"/>
              </a:avLst>
            </a:prstGeom>
            <a:noFill/>
            <a:ln w="25400" algn="ctr">
              <a:solidFill>
                <a:schemeClr val="tx1"/>
              </a:solidFill>
              <a:miter lim="800000"/>
              <a:headEnd/>
              <a:tailEnd/>
            </a:ln>
          </p:spPr>
          <p:txBody>
            <a:bodyPr anchor="ctr"/>
            <a:lstStyle/>
            <a:p>
              <a:r>
                <a:rPr lang="en-US" altLang="ja-JP" sz="1600">
                  <a:solidFill>
                    <a:srgbClr val="FF6600"/>
                  </a:solidFill>
                  <a:latin typeface="HGS創英角ｺﾞｼｯｸUB" pitchFamily="50" charset="-128"/>
                  <a:ea typeface="HGS創英角ｺﾞｼｯｸUB" pitchFamily="50" charset="-128"/>
                </a:rPr>
                <a:t>UP♪</a:t>
              </a:r>
            </a:p>
          </p:txBody>
        </p:sp>
      </p:grpSp>
      <p:sp>
        <p:nvSpPr>
          <p:cNvPr id="6163" name="Rectangle 55"/>
          <p:cNvSpPr>
            <a:spLocks noChangeArrowheads="1"/>
          </p:cNvSpPr>
          <p:nvPr/>
        </p:nvSpPr>
        <p:spPr bwMode="auto">
          <a:xfrm>
            <a:off x="2411413" y="5373688"/>
            <a:ext cx="3097212" cy="1069975"/>
          </a:xfrm>
          <a:prstGeom prst="rect">
            <a:avLst/>
          </a:prstGeom>
          <a:noFill/>
          <a:ln w="19050" algn="ctr">
            <a:noFill/>
            <a:miter lim="800000"/>
            <a:headEnd/>
            <a:tailEnd/>
          </a:ln>
        </p:spPr>
        <p:txBody>
          <a:bodyPr>
            <a:spAutoFit/>
          </a:bodyPr>
          <a:lstStyle/>
          <a:p>
            <a:r>
              <a:rPr lang="ja-JP" altLang="en-US" sz="1600">
                <a:latin typeface="HGS創英角ｺﾞｼｯｸUB" pitchFamily="50" charset="-128"/>
              </a:rPr>
              <a:t>営業ノウハウを共有化し有効活用。</a:t>
            </a:r>
            <a:endParaRPr lang="ja-JP" altLang="en-US" sz="1600"/>
          </a:p>
          <a:p>
            <a:r>
              <a:rPr lang="ja-JP" altLang="en-US" sz="1600"/>
              <a:t>ノウハウを生かし、商談の成功率もアップ！営業部一丸となっての売り上げアップを支援します。</a:t>
            </a:r>
          </a:p>
        </p:txBody>
      </p:sp>
      <p:sp>
        <p:nvSpPr>
          <p:cNvPr id="6164" name="AutoShape 59"/>
          <p:cNvSpPr>
            <a:spLocks noChangeArrowheads="1"/>
          </p:cNvSpPr>
          <p:nvPr/>
        </p:nvSpPr>
        <p:spPr bwMode="auto">
          <a:xfrm>
            <a:off x="900113" y="836613"/>
            <a:ext cx="1223962" cy="504825"/>
          </a:xfrm>
          <a:prstGeom prst="roundRect">
            <a:avLst>
              <a:gd name="adj" fmla="val 50000"/>
            </a:avLst>
          </a:prstGeom>
          <a:solidFill>
            <a:srgbClr val="339933"/>
          </a:solidFill>
          <a:ln w="19050" algn="ctr">
            <a:noFill/>
            <a:round/>
            <a:headEnd/>
            <a:tailEnd/>
          </a:ln>
        </p:spPr>
        <p:txBody>
          <a:bodyPr wrap="none" anchor="ctr"/>
          <a:lstStyle/>
          <a:p>
            <a:r>
              <a:rPr lang="ja-JP" altLang="en-US" sz="1600">
                <a:solidFill>
                  <a:schemeClr val="bg1"/>
                </a:solidFill>
                <a:latin typeface="HGS創英角ｺﾞｼｯｸUB" pitchFamily="50" charset="-128"/>
                <a:ea typeface="HGS創英角ｺﾞｼｯｸUB" pitchFamily="50" charset="-128"/>
              </a:rPr>
              <a:t>部下</a:t>
            </a:r>
          </a:p>
        </p:txBody>
      </p:sp>
      <p:sp>
        <p:nvSpPr>
          <p:cNvPr id="6165" name="AutoShape 60"/>
          <p:cNvSpPr>
            <a:spLocks noChangeArrowheads="1"/>
          </p:cNvSpPr>
          <p:nvPr/>
        </p:nvSpPr>
        <p:spPr bwMode="auto">
          <a:xfrm>
            <a:off x="7092950" y="836613"/>
            <a:ext cx="1223963" cy="504825"/>
          </a:xfrm>
          <a:prstGeom prst="roundRect">
            <a:avLst>
              <a:gd name="adj" fmla="val 50000"/>
            </a:avLst>
          </a:prstGeom>
          <a:solidFill>
            <a:srgbClr val="339933"/>
          </a:solidFill>
          <a:ln w="19050" algn="ctr">
            <a:noFill/>
            <a:round/>
            <a:headEnd/>
            <a:tailEnd/>
          </a:ln>
        </p:spPr>
        <p:txBody>
          <a:bodyPr wrap="none" anchor="ctr"/>
          <a:lstStyle/>
          <a:p>
            <a:r>
              <a:rPr lang="ja-JP" altLang="en-US" sz="1600">
                <a:solidFill>
                  <a:schemeClr val="bg1"/>
                </a:solidFill>
                <a:latin typeface="HGS創英角ｺﾞｼｯｸUB" pitchFamily="50" charset="-128"/>
                <a:ea typeface="HGS創英角ｺﾞｼｯｸUB" pitchFamily="50" charset="-128"/>
              </a:rPr>
              <a:t>上司</a:t>
            </a:r>
          </a:p>
        </p:txBody>
      </p:sp>
      <p:sp>
        <p:nvSpPr>
          <p:cNvPr id="6166" name="AutoShape 61"/>
          <p:cNvSpPr>
            <a:spLocks noChangeArrowheads="1"/>
          </p:cNvSpPr>
          <p:nvPr/>
        </p:nvSpPr>
        <p:spPr bwMode="auto">
          <a:xfrm>
            <a:off x="323850" y="981075"/>
            <a:ext cx="431800" cy="360363"/>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①</a:t>
            </a:r>
          </a:p>
        </p:txBody>
      </p:sp>
      <p:sp>
        <p:nvSpPr>
          <p:cNvPr id="6167" name="Rectangle 62" descr="20%"/>
          <p:cNvSpPr>
            <a:spLocks noChangeArrowheads="1"/>
          </p:cNvSpPr>
          <p:nvPr/>
        </p:nvSpPr>
        <p:spPr bwMode="auto">
          <a:xfrm>
            <a:off x="3563938" y="981075"/>
            <a:ext cx="2160587" cy="719138"/>
          </a:xfrm>
          <a:prstGeom prst="rect">
            <a:avLst/>
          </a:prstGeom>
          <a:pattFill prst="pct20">
            <a:fgClr>
              <a:srgbClr val="FFCC00"/>
            </a:fgClr>
            <a:bgClr>
              <a:schemeClr val="bg1"/>
            </a:bgClr>
          </a:pattFill>
          <a:ln w="19050" algn="ctr">
            <a:solidFill>
              <a:srgbClr val="FF6600"/>
            </a:solidFill>
            <a:miter lim="800000"/>
            <a:headEnd/>
            <a:tailEnd/>
          </a:ln>
        </p:spPr>
        <p:txBody>
          <a:bodyPr wrap="none" anchor="ctr"/>
          <a:lstStyle/>
          <a:p>
            <a:r>
              <a:rPr lang="ja-JP" altLang="en-US" sz="1400">
                <a:latin typeface="HGS創英角ｺﾞｼｯｸUB" pitchFamily="50" charset="-128"/>
                <a:ea typeface="HGS創英角ｺﾞｼｯｸUB" pitchFamily="50" charset="-128"/>
              </a:rPr>
              <a:t>営業ノウハウが蓄積</a:t>
            </a:r>
          </a:p>
        </p:txBody>
      </p:sp>
      <p:sp>
        <p:nvSpPr>
          <p:cNvPr id="6168" name="AutoShape 64"/>
          <p:cNvSpPr>
            <a:spLocks noChangeArrowheads="1"/>
          </p:cNvSpPr>
          <p:nvPr/>
        </p:nvSpPr>
        <p:spPr bwMode="auto">
          <a:xfrm>
            <a:off x="2124075" y="2852738"/>
            <a:ext cx="431800" cy="360362"/>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②</a:t>
            </a:r>
          </a:p>
        </p:txBody>
      </p:sp>
      <p:sp>
        <p:nvSpPr>
          <p:cNvPr id="6169" name="AutoShape 65"/>
          <p:cNvSpPr>
            <a:spLocks noChangeArrowheads="1"/>
          </p:cNvSpPr>
          <p:nvPr/>
        </p:nvSpPr>
        <p:spPr bwMode="auto">
          <a:xfrm>
            <a:off x="6659563" y="2781300"/>
            <a:ext cx="431800" cy="360363"/>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③</a:t>
            </a:r>
          </a:p>
        </p:txBody>
      </p:sp>
      <p:sp>
        <p:nvSpPr>
          <p:cNvPr id="6170" name="AutoShape 66"/>
          <p:cNvSpPr>
            <a:spLocks noChangeArrowheads="1"/>
          </p:cNvSpPr>
          <p:nvPr/>
        </p:nvSpPr>
        <p:spPr bwMode="auto">
          <a:xfrm rot="10800000">
            <a:off x="6227763" y="1916113"/>
            <a:ext cx="1008062" cy="774700"/>
          </a:xfrm>
          <a:prstGeom prst="rightArrow">
            <a:avLst>
              <a:gd name="adj1" fmla="val 31565"/>
              <a:gd name="adj2" fmla="val 54477"/>
            </a:avLst>
          </a:prstGeom>
          <a:solidFill>
            <a:srgbClr val="339933"/>
          </a:solidFill>
          <a:ln w="19050" algn="ctr">
            <a:solidFill>
              <a:srgbClr val="339933"/>
            </a:solidFill>
            <a:miter lim="800000"/>
            <a:headEnd/>
            <a:tailEnd/>
          </a:ln>
        </p:spPr>
        <p:txBody>
          <a:bodyPr rot="10800000" wrap="none" anchor="ctr"/>
          <a:lstStyle/>
          <a:p>
            <a:r>
              <a:rPr lang="ja-JP" altLang="en-US" sz="1800">
                <a:latin typeface="HGS創英角ｺﾞｼｯｸUB" pitchFamily="50" charset="-128"/>
                <a:ea typeface="HGS創英角ｺﾞｼｯｸUB" pitchFamily="50" charset="-128"/>
              </a:rPr>
              <a:t>コメントを</a:t>
            </a:r>
          </a:p>
          <a:p>
            <a:r>
              <a:rPr lang="ja-JP" altLang="en-US" sz="1800">
                <a:latin typeface="HGS創英角ｺﾞｼｯｸUB" pitchFamily="50" charset="-128"/>
                <a:ea typeface="HGS創英角ｺﾞｼｯｸUB" pitchFamily="50" charset="-128"/>
              </a:rPr>
              <a:t>入力</a:t>
            </a:r>
          </a:p>
        </p:txBody>
      </p:sp>
      <p:sp>
        <p:nvSpPr>
          <p:cNvPr id="6171" name="Rectangle 70"/>
          <p:cNvSpPr>
            <a:spLocks noChangeArrowheads="1"/>
          </p:cNvSpPr>
          <p:nvPr/>
        </p:nvSpPr>
        <p:spPr bwMode="auto">
          <a:xfrm>
            <a:off x="179388" y="4221163"/>
            <a:ext cx="1727200" cy="1187450"/>
          </a:xfrm>
          <a:prstGeom prst="rect">
            <a:avLst/>
          </a:prstGeom>
          <a:noFill/>
          <a:ln w="19050" algn="ctr">
            <a:noFill/>
            <a:miter lim="800000"/>
            <a:headEnd/>
            <a:tailEnd/>
          </a:ln>
        </p:spPr>
        <p:txBody>
          <a:bodyPr>
            <a:spAutoFit/>
          </a:bodyPr>
          <a:lstStyle/>
          <a:p>
            <a:r>
              <a:rPr lang="ja-JP" altLang="en-US" sz="1200"/>
              <a:t>過去の成功例を参考にしたり、上司からアドバイスをもらうなどデヂエに集約されているデータを活用し、商談を</a:t>
            </a:r>
          </a:p>
          <a:p>
            <a:r>
              <a:rPr lang="ja-JP" altLang="en-US" sz="1200"/>
              <a:t>進める。</a:t>
            </a:r>
          </a:p>
        </p:txBody>
      </p:sp>
      <p:sp>
        <p:nvSpPr>
          <p:cNvPr id="6172" name="AutoShape 71"/>
          <p:cNvSpPr>
            <a:spLocks noChangeArrowheads="1"/>
          </p:cNvSpPr>
          <p:nvPr/>
        </p:nvSpPr>
        <p:spPr bwMode="auto">
          <a:xfrm>
            <a:off x="2484438" y="5013325"/>
            <a:ext cx="1223962" cy="360363"/>
          </a:xfrm>
          <a:prstGeom prst="roundRect">
            <a:avLst>
              <a:gd name="adj" fmla="val 50000"/>
            </a:avLst>
          </a:prstGeom>
          <a:solidFill>
            <a:srgbClr val="FF6600"/>
          </a:solidFill>
          <a:ln w="19050" algn="ctr">
            <a:noFill/>
            <a:round/>
            <a:headEnd/>
            <a:tailEnd/>
          </a:ln>
        </p:spPr>
        <p:txBody>
          <a:bodyPr wrap="none" anchor="ctr"/>
          <a:lstStyle/>
          <a:p>
            <a:r>
              <a:rPr lang="ja-JP" altLang="en-US" sz="1600">
                <a:solidFill>
                  <a:schemeClr val="bg1"/>
                </a:solidFill>
                <a:latin typeface="HGS創英角ｺﾞｼｯｸUB" pitchFamily="50" charset="-128"/>
                <a:ea typeface="HGS創英角ｺﾞｼｯｸUB" pitchFamily="50" charset="-128"/>
              </a:rPr>
              <a:t>解決！</a:t>
            </a:r>
          </a:p>
        </p:txBody>
      </p:sp>
      <p:sp>
        <p:nvSpPr>
          <p:cNvPr id="6173" name="AutoShape 72"/>
          <p:cNvSpPr>
            <a:spLocks noChangeArrowheads="1"/>
          </p:cNvSpPr>
          <p:nvPr/>
        </p:nvSpPr>
        <p:spPr bwMode="auto">
          <a:xfrm>
            <a:off x="250825" y="3860800"/>
            <a:ext cx="431800" cy="360363"/>
          </a:xfrm>
          <a:prstGeom prst="roundRect">
            <a:avLst>
              <a:gd name="adj" fmla="val 50000"/>
            </a:avLst>
          </a:prstGeom>
          <a:solidFill>
            <a:srgbClr val="339933"/>
          </a:solidFill>
          <a:ln w="19050" algn="ctr">
            <a:noFill/>
            <a:round/>
            <a:headEnd/>
            <a:tailEnd/>
          </a:ln>
        </p:spPr>
        <p:txBody>
          <a:bodyPr wrap="none" anchor="ctr"/>
          <a:lstStyle/>
          <a:p>
            <a:r>
              <a:rPr lang="en-US" altLang="ja-JP" sz="1600">
                <a:solidFill>
                  <a:schemeClr val="bg1"/>
                </a:solidFill>
                <a:latin typeface="HGS創英角ｺﾞｼｯｸUB" pitchFamily="50" charset="-128"/>
                <a:ea typeface="HGS創英角ｺﾞｼｯｸUB" pitchFamily="50" charset="-128"/>
              </a:rPr>
              <a:t>④</a:t>
            </a:r>
          </a:p>
        </p:txBody>
      </p:sp>
      <p:pic>
        <p:nvPicPr>
          <p:cNvPr id="6174" name="Picture 73" descr="j0433925"/>
          <p:cNvPicPr>
            <a:picLocks noChangeAspect="1" noChangeArrowheads="1"/>
          </p:cNvPicPr>
          <p:nvPr/>
        </p:nvPicPr>
        <p:blipFill>
          <a:blip r:embed="rId10" cstate="print"/>
          <a:srcRect/>
          <a:stretch>
            <a:fillRect/>
          </a:stretch>
        </p:blipFill>
        <p:spPr bwMode="auto">
          <a:xfrm>
            <a:off x="554038" y="5459413"/>
            <a:ext cx="1065212" cy="1065212"/>
          </a:xfrm>
          <a:prstGeom prst="rect">
            <a:avLst/>
          </a:prstGeom>
          <a:noFill/>
          <a:ln w="9525">
            <a:noFill/>
            <a:miter lim="800000"/>
            <a:headEnd/>
            <a:tailEnd/>
          </a:ln>
        </p:spPr>
      </p:pic>
      <p:sp>
        <p:nvSpPr>
          <p:cNvPr id="6175" name="Text Box 74"/>
          <p:cNvSpPr txBox="1">
            <a:spLocks noChangeArrowheads="1"/>
          </p:cNvSpPr>
          <p:nvPr/>
        </p:nvSpPr>
        <p:spPr bwMode="auto">
          <a:xfrm>
            <a:off x="5508625" y="1341438"/>
            <a:ext cx="1584325" cy="336550"/>
          </a:xfrm>
          <a:prstGeom prst="rect">
            <a:avLst/>
          </a:prstGeom>
          <a:noFill/>
          <a:ln w="19050" algn="ctr">
            <a:noFill/>
            <a:miter lim="800000"/>
            <a:headEnd/>
            <a:tailEnd/>
          </a:ln>
        </p:spPr>
        <p:txBody>
          <a:bodyPr>
            <a:spAutoFit/>
          </a:bodyPr>
          <a:lstStyle/>
          <a:p>
            <a:r>
              <a:rPr lang="ja-JP" altLang="en-US" sz="1600">
                <a:latin typeface="HGS創英角ｺﾞｼｯｸUB" pitchFamily="50" charset="-128"/>
                <a:ea typeface="HGS創英角ｺﾞｼｯｸUB" pitchFamily="50" charset="-128"/>
              </a:rPr>
              <a:t>メール通知</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4"/>
          <p:cNvSpPr>
            <a:spLocks noChangeArrowheads="1"/>
          </p:cNvSpPr>
          <p:nvPr/>
        </p:nvSpPr>
        <p:spPr bwMode="auto">
          <a:xfrm>
            <a:off x="179388" y="1052513"/>
            <a:ext cx="8640762" cy="1584325"/>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sp>
        <p:nvSpPr>
          <p:cNvPr id="7171" name="AutoShape 18"/>
          <p:cNvSpPr>
            <a:spLocks noChangeArrowheads="1"/>
          </p:cNvSpPr>
          <p:nvPr/>
        </p:nvSpPr>
        <p:spPr bwMode="auto">
          <a:xfrm>
            <a:off x="179388" y="2924175"/>
            <a:ext cx="8640762" cy="1441450"/>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sp>
        <p:nvSpPr>
          <p:cNvPr id="7172" name="AutoShape 19"/>
          <p:cNvSpPr>
            <a:spLocks noChangeArrowheads="1"/>
          </p:cNvSpPr>
          <p:nvPr/>
        </p:nvSpPr>
        <p:spPr bwMode="auto">
          <a:xfrm>
            <a:off x="179388" y="4724400"/>
            <a:ext cx="8640762" cy="1655763"/>
          </a:xfrm>
          <a:prstGeom prst="roundRect">
            <a:avLst>
              <a:gd name="adj" fmla="val 12153"/>
            </a:avLst>
          </a:prstGeom>
          <a:noFill/>
          <a:ln w="25400" algn="ctr">
            <a:solidFill>
              <a:srgbClr val="B1E197"/>
            </a:solidFill>
            <a:round/>
            <a:headEnd/>
            <a:tailEnd/>
          </a:ln>
        </p:spPr>
        <p:txBody>
          <a:bodyPr wrap="none" anchor="ctr"/>
          <a:lstStyle/>
          <a:p>
            <a:endParaRPr lang="ja-JP" altLang="en-US"/>
          </a:p>
        </p:txBody>
      </p:sp>
      <p:sp>
        <p:nvSpPr>
          <p:cNvPr id="7173" name="Rectangle 2" descr="右上がり対角線"/>
          <p:cNvSpPr>
            <a:spLocks noGrp="1" noChangeArrowheads="1"/>
          </p:cNvSpPr>
          <p:nvPr>
            <p:ph type="title"/>
          </p:nvPr>
        </p:nvSpPr>
        <p:spPr/>
        <p:txBody>
          <a:bodyPr/>
          <a:lstStyle/>
          <a:p>
            <a:pPr eaLnBrk="1" hangingPunct="1"/>
            <a:r>
              <a:rPr lang="ja-JP" altLang="en-US" smtClean="0"/>
              <a:t>デヂエ ８ 基本機能</a:t>
            </a:r>
          </a:p>
        </p:txBody>
      </p:sp>
      <p:sp>
        <p:nvSpPr>
          <p:cNvPr id="7174" name="AutoShape 13"/>
          <p:cNvSpPr>
            <a:spLocks noChangeArrowheads="1"/>
          </p:cNvSpPr>
          <p:nvPr/>
        </p:nvSpPr>
        <p:spPr bwMode="auto">
          <a:xfrm>
            <a:off x="250825" y="765175"/>
            <a:ext cx="5040313" cy="576263"/>
          </a:xfrm>
          <a:prstGeom prst="roundRect">
            <a:avLst>
              <a:gd name="adj" fmla="val 16667"/>
            </a:avLst>
          </a:prstGeom>
          <a:solidFill>
            <a:srgbClr val="B1E197"/>
          </a:solidFill>
          <a:ln w="19050" algn="ctr">
            <a:noFill/>
            <a:round/>
            <a:headEnd/>
            <a:tailEnd/>
          </a:ln>
        </p:spPr>
        <p:txBody>
          <a:bodyPr wrap="none" anchor="ctr"/>
          <a:lstStyle/>
          <a:p>
            <a:pPr>
              <a:lnSpc>
                <a:spcPct val="90000"/>
              </a:lnSpc>
              <a:spcBef>
                <a:spcPct val="20000"/>
              </a:spcBef>
            </a:pPr>
            <a:endParaRPr lang="en-US" altLang="ja-JP" sz="2000">
              <a:solidFill>
                <a:srgbClr val="4D4D4D"/>
              </a:solidFill>
              <a:latin typeface="HGS創英角ｺﾞｼｯｸUB" pitchFamily="50" charset="-128"/>
              <a:ea typeface="HGS創英角ｺﾞｼｯｸUB" pitchFamily="50" charset="-128"/>
            </a:endParaRPr>
          </a:p>
          <a:p>
            <a:pPr>
              <a:lnSpc>
                <a:spcPct val="90000"/>
              </a:lnSpc>
              <a:spcBef>
                <a:spcPct val="20000"/>
              </a:spcBef>
            </a:pPr>
            <a:r>
              <a:rPr lang="ja-JP" altLang="en-US" sz="2000">
                <a:solidFill>
                  <a:srgbClr val="4D4D4D"/>
                </a:solidFill>
                <a:latin typeface="HGS創英角ｺﾞｼｯｸUB" pitchFamily="50" charset="-128"/>
                <a:ea typeface="HGS創英角ｺﾞｼｯｸUB" pitchFamily="50" charset="-128"/>
              </a:rPr>
              <a:t>蓄積された情報を活用しやすくする機能</a:t>
            </a:r>
          </a:p>
          <a:p>
            <a:endParaRPr lang="en-US" altLang="ja-JP" sz="2000">
              <a:latin typeface="HGS創英角ｺﾞｼｯｸUB" pitchFamily="50" charset="-128"/>
              <a:ea typeface="HGS創英角ｺﾞｼｯｸUB" pitchFamily="50" charset="-128"/>
            </a:endParaRPr>
          </a:p>
        </p:txBody>
      </p:sp>
      <p:sp>
        <p:nvSpPr>
          <p:cNvPr id="7175" name="Rectangle 15"/>
          <p:cNvSpPr>
            <a:spLocks noChangeArrowheads="1"/>
          </p:cNvSpPr>
          <p:nvPr/>
        </p:nvSpPr>
        <p:spPr bwMode="auto">
          <a:xfrm>
            <a:off x="323850" y="1484313"/>
            <a:ext cx="8496300" cy="1006475"/>
          </a:xfrm>
          <a:prstGeom prst="rect">
            <a:avLst/>
          </a:prstGeom>
          <a:noFill/>
          <a:ln w="19050" algn="ctr">
            <a:noFill/>
            <a:miter lim="800000"/>
            <a:headEnd/>
            <a:tailEnd/>
          </a:ln>
        </p:spPr>
        <p:txBody>
          <a:bodyPr>
            <a:spAutoFit/>
          </a:bodyPr>
          <a:lstStyle/>
          <a:p>
            <a:pPr algn="l"/>
            <a:r>
              <a:rPr lang="ja-JP" altLang="en-US" sz="2000">
                <a:latin typeface="HGS創英角ｺﾞｼｯｸUB" pitchFamily="50" charset="-128"/>
                <a:ea typeface="HGS創英角ｺﾞｼｯｸUB" pitchFamily="50" charset="-128"/>
              </a:rPr>
              <a:t>　データベース連携　</a:t>
            </a:r>
            <a:r>
              <a:rPr lang="ja-JP" altLang="en-US" sz="1600">
                <a:latin typeface="HGS創英角ｺﾞｼｯｸUB" pitchFamily="50" charset="-128"/>
                <a:ea typeface="HGS創英角ｺﾞｼｯｸUB" pitchFamily="50" charset="-128"/>
              </a:rPr>
              <a:t>　</a:t>
            </a:r>
            <a:r>
              <a:rPr lang="ja-JP" altLang="en-US" sz="1600"/>
              <a:t>複数のデータベースを連動。情報を素早く取得できる機能です。　　</a:t>
            </a:r>
          </a:p>
          <a:p>
            <a:pPr algn="l"/>
            <a:r>
              <a:rPr lang="ja-JP" altLang="en-US" sz="2000">
                <a:latin typeface="HGS創英角ｺﾞｼｯｸUB" pitchFamily="50" charset="-128"/>
                <a:ea typeface="HGS創英角ｺﾞｼｯｸUB" pitchFamily="50" charset="-128"/>
              </a:rPr>
              <a:t>　表示の切り替え　　   </a:t>
            </a:r>
            <a:r>
              <a:rPr lang="ja-JP" altLang="en-US" sz="1600"/>
              <a:t>表示方法の切り替えで、蓄積された情報を見易く。</a:t>
            </a:r>
          </a:p>
          <a:p>
            <a:pPr algn="l"/>
            <a:r>
              <a:rPr lang="ja-JP" altLang="en-US" sz="2000">
                <a:latin typeface="HGS創英角ｺﾞｼｯｸUB" pitchFamily="50" charset="-128"/>
                <a:ea typeface="HGS創英角ｺﾞｼｯｸUB" pitchFamily="50" charset="-128"/>
              </a:rPr>
              <a:t>　集計　　　　　　      </a:t>
            </a:r>
            <a:r>
              <a:rPr lang="ja-JP" altLang="en-US" sz="1600"/>
              <a:t>簡単設定、クリック操作で集計結果が表示。</a:t>
            </a:r>
          </a:p>
        </p:txBody>
      </p:sp>
      <p:sp>
        <p:nvSpPr>
          <p:cNvPr id="7176" name="AutoShape 16"/>
          <p:cNvSpPr>
            <a:spLocks noChangeArrowheads="1"/>
          </p:cNvSpPr>
          <p:nvPr/>
        </p:nvSpPr>
        <p:spPr bwMode="auto">
          <a:xfrm>
            <a:off x="250825" y="2708275"/>
            <a:ext cx="4249738" cy="576263"/>
          </a:xfrm>
          <a:prstGeom prst="roundRect">
            <a:avLst>
              <a:gd name="adj" fmla="val 16667"/>
            </a:avLst>
          </a:prstGeom>
          <a:solidFill>
            <a:srgbClr val="B1E197"/>
          </a:solidFill>
          <a:ln w="19050" algn="ctr">
            <a:noFill/>
            <a:round/>
            <a:headEnd/>
            <a:tailEnd/>
          </a:ln>
        </p:spPr>
        <p:txBody>
          <a:bodyPr wrap="none" anchor="ctr"/>
          <a:lstStyle/>
          <a:p>
            <a:r>
              <a:rPr lang="ja-JP" altLang="en-US" sz="2000">
                <a:solidFill>
                  <a:srgbClr val="4D4D4D"/>
                </a:solidFill>
                <a:latin typeface="HGS創英角ｺﾞｼｯｸUB" pitchFamily="50" charset="-128"/>
                <a:ea typeface="HGS創英角ｺﾞｼｯｸUB" pitchFamily="50" charset="-128"/>
              </a:rPr>
              <a:t>データの入出力で情報の有効活用</a:t>
            </a:r>
          </a:p>
        </p:txBody>
      </p:sp>
      <p:sp>
        <p:nvSpPr>
          <p:cNvPr id="7177" name="AutoShape 17"/>
          <p:cNvSpPr>
            <a:spLocks noChangeArrowheads="1"/>
          </p:cNvSpPr>
          <p:nvPr/>
        </p:nvSpPr>
        <p:spPr bwMode="auto">
          <a:xfrm>
            <a:off x="250825" y="4508500"/>
            <a:ext cx="2952750" cy="576263"/>
          </a:xfrm>
          <a:prstGeom prst="roundRect">
            <a:avLst>
              <a:gd name="adj" fmla="val 16667"/>
            </a:avLst>
          </a:prstGeom>
          <a:solidFill>
            <a:srgbClr val="B1E197"/>
          </a:solidFill>
          <a:ln w="19050" algn="ctr">
            <a:noFill/>
            <a:round/>
            <a:headEnd/>
            <a:tailEnd/>
          </a:ln>
        </p:spPr>
        <p:txBody>
          <a:bodyPr wrap="none" anchor="ctr"/>
          <a:lstStyle/>
          <a:p>
            <a:r>
              <a:rPr lang="ja-JP" altLang="en-US" sz="2000">
                <a:solidFill>
                  <a:srgbClr val="4D4D4D"/>
                </a:solidFill>
                <a:latin typeface="HGS創英角ｺﾞｼｯｸUB" pitchFamily="50" charset="-128"/>
                <a:ea typeface="HGS創英角ｺﾞｼｯｸUB" pitchFamily="50" charset="-128"/>
              </a:rPr>
              <a:t>簡単、安心の管理機能</a:t>
            </a:r>
          </a:p>
        </p:txBody>
      </p:sp>
      <p:sp>
        <p:nvSpPr>
          <p:cNvPr id="7178" name="Rectangle 21"/>
          <p:cNvSpPr>
            <a:spLocks noChangeArrowheads="1"/>
          </p:cNvSpPr>
          <p:nvPr/>
        </p:nvSpPr>
        <p:spPr bwMode="auto">
          <a:xfrm>
            <a:off x="323850" y="5300663"/>
            <a:ext cx="8351838" cy="701675"/>
          </a:xfrm>
          <a:prstGeom prst="rect">
            <a:avLst/>
          </a:prstGeom>
          <a:noFill/>
          <a:ln w="19050" algn="ctr">
            <a:noFill/>
            <a:miter lim="800000"/>
            <a:headEnd/>
            <a:tailEnd/>
          </a:ln>
        </p:spPr>
        <p:txBody>
          <a:bodyPr>
            <a:spAutoFit/>
          </a:bodyPr>
          <a:lstStyle/>
          <a:p>
            <a:pPr algn="l"/>
            <a:r>
              <a:rPr lang="en-US" altLang="ja-JP" sz="2000">
                <a:latin typeface="HGS創英角ｺﾞｼｯｸUB" pitchFamily="50" charset="-128"/>
                <a:ea typeface="HGS創英角ｺﾞｼｯｸUB" pitchFamily="50" charset="-128"/>
              </a:rPr>
              <a:t>  </a:t>
            </a:r>
            <a:r>
              <a:rPr lang="ja-JP" altLang="en-US" sz="2000">
                <a:latin typeface="HGS創英角ｺﾞｼｯｸUB" pitchFamily="50" charset="-128"/>
                <a:ea typeface="HGS創英角ｺﾞｼｯｸUB" pitchFamily="50" charset="-128"/>
              </a:rPr>
              <a:t>パスワードの制限</a:t>
            </a:r>
            <a:r>
              <a:rPr lang="ja-JP" altLang="en-US" sz="1600"/>
              <a:t>　　安心のセキュリティーで大切な情報の漏洩を防ぎます。</a:t>
            </a:r>
          </a:p>
          <a:p>
            <a:pPr algn="l"/>
            <a:r>
              <a:rPr lang="ja-JP" altLang="en-US" sz="2000">
                <a:latin typeface="HGS創英角ｺﾞｼｯｸUB" pitchFamily="50" charset="-128"/>
                <a:ea typeface="HGS創英角ｺﾞｼｯｸUB" pitchFamily="50" charset="-128"/>
              </a:rPr>
              <a:t>  アクセス権の設定　</a:t>
            </a:r>
            <a:r>
              <a:rPr lang="ja-JP" altLang="en-US" sz="1600"/>
              <a:t>情報の取り扱いに制限をかけ、安全な情報共有が可能です</a:t>
            </a:r>
            <a:r>
              <a:rPr lang="ja-JP" altLang="en-US" sz="1600">
                <a:solidFill>
                  <a:srgbClr val="4D4D4D"/>
                </a:solidFill>
              </a:rPr>
              <a:t>。</a:t>
            </a:r>
          </a:p>
        </p:txBody>
      </p:sp>
      <p:sp>
        <p:nvSpPr>
          <p:cNvPr id="7179" name="Rectangle 22"/>
          <p:cNvSpPr>
            <a:spLocks noChangeArrowheads="1"/>
          </p:cNvSpPr>
          <p:nvPr/>
        </p:nvSpPr>
        <p:spPr bwMode="auto">
          <a:xfrm>
            <a:off x="250825" y="3357563"/>
            <a:ext cx="8351838" cy="641350"/>
          </a:xfrm>
          <a:prstGeom prst="rect">
            <a:avLst/>
          </a:prstGeom>
          <a:noFill/>
          <a:ln w="19050" algn="ctr">
            <a:noFill/>
            <a:miter lim="800000"/>
            <a:headEnd/>
            <a:tailEnd/>
          </a:ln>
        </p:spPr>
        <p:txBody>
          <a:bodyPr>
            <a:spAutoFit/>
          </a:bodyPr>
          <a:lstStyle/>
          <a:p>
            <a:pPr algn="l"/>
            <a:r>
              <a:rPr lang="ja-JP" altLang="en-US" sz="2000">
                <a:latin typeface="HGS創英角ｺﾞｼｯｸUB" pitchFamily="50" charset="-128"/>
                <a:ea typeface="HGS創英角ｺﾞｼｯｸUB" pitchFamily="50" charset="-128"/>
              </a:rPr>
              <a:t>　</a:t>
            </a:r>
            <a:r>
              <a:rPr lang="en-US" altLang="ja-JP" sz="2000">
                <a:latin typeface="HGS創英角ｺﾞｼｯｸUB" pitchFamily="50" charset="-128"/>
                <a:ea typeface="HGS創英角ｺﾞｼｯｸUB" pitchFamily="50" charset="-128"/>
              </a:rPr>
              <a:t>CSV</a:t>
            </a:r>
            <a:r>
              <a:rPr lang="ja-JP" altLang="en-US" sz="2000">
                <a:latin typeface="HGS創英角ｺﾞｼｯｸUB" pitchFamily="50" charset="-128"/>
                <a:ea typeface="HGS創英角ｺﾞｼｯｸUB" pitchFamily="50" charset="-128"/>
              </a:rPr>
              <a:t>ファイル形式のデータの入出力 </a:t>
            </a:r>
            <a:r>
              <a:rPr lang="en-US" altLang="ja-JP" sz="1600"/>
              <a:t>Excel</a:t>
            </a:r>
            <a:r>
              <a:rPr lang="ja-JP" altLang="en-US" sz="1600"/>
              <a:t>で作成されたデータを読み込み</a:t>
            </a:r>
          </a:p>
          <a:p>
            <a:pPr algn="l"/>
            <a:r>
              <a:rPr lang="ja-JP" altLang="en-US" sz="1600"/>
              <a:t>　　　　　　　　　デヂエで活用。デヂエで蓄積したデータを</a:t>
            </a:r>
            <a:r>
              <a:rPr lang="en-US" altLang="ja-JP" sz="1600"/>
              <a:t>Excel</a:t>
            </a:r>
            <a:r>
              <a:rPr lang="ja-JP" altLang="en-US" sz="1600"/>
              <a:t>で活用することもできます。</a:t>
            </a:r>
          </a:p>
        </p:txBody>
      </p:sp>
      <p:sp>
        <p:nvSpPr>
          <p:cNvPr id="7180" name="AutoShape 26"/>
          <p:cNvSpPr>
            <a:spLocks noChangeArrowheads="1"/>
          </p:cNvSpPr>
          <p:nvPr/>
        </p:nvSpPr>
        <p:spPr bwMode="auto">
          <a:xfrm rot="5400000">
            <a:off x="432594" y="1664494"/>
            <a:ext cx="204788" cy="133350"/>
          </a:xfrm>
          <a:prstGeom prst="triangle">
            <a:avLst>
              <a:gd name="adj" fmla="val 48060"/>
            </a:avLst>
          </a:prstGeom>
          <a:solidFill>
            <a:srgbClr val="339933"/>
          </a:solidFill>
          <a:ln w="19050" algn="ctr">
            <a:solidFill>
              <a:srgbClr val="339933"/>
            </a:solidFill>
            <a:miter lim="800000"/>
            <a:headEnd/>
            <a:tailEnd/>
          </a:ln>
        </p:spPr>
        <p:txBody>
          <a:bodyPr wrap="none" anchor="ctr"/>
          <a:lstStyle/>
          <a:p>
            <a:endParaRPr lang="ja-JP" altLang="en-US"/>
          </a:p>
        </p:txBody>
      </p:sp>
      <p:sp>
        <p:nvSpPr>
          <p:cNvPr id="7181" name="AutoShape 29"/>
          <p:cNvSpPr>
            <a:spLocks noChangeArrowheads="1"/>
          </p:cNvSpPr>
          <p:nvPr/>
        </p:nvSpPr>
        <p:spPr bwMode="auto">
          <a:xfrm rot="5400000">
            <a:off x="432594" y="1951832"/>
            <a:ext cx="204787" cy="133350"/>
          </a:xfrm>
          <a:prstGeom prst="triangle">
            <a:avLst>
              <a:gd name="adj" fmla="val 48060"/>
            </a:avLst>
          </a:prstGeom>
          <a:solidFill>
            <a:srgbClr val="339933"/>
          </a:solidFill>
          <a:ln w="19050" algn="ctr">
            <a:solidFill>
              <a:srgbClr val="339933"/>
            </a:solidFill>
            <a:miter lim="800000"/>
            <a:headEnd/>
            <a:tailEnd/>
          </a:ln>
        </p:spPr>
        <p:txBody>
          <a:bodyPr wrap="none" anchor="ctr"/>
          <a:lstStyle/>
          <a:p>
            <a:endParaRPr lang="ja-JP" altLang="en-US"/>
          </a:p>
        </p:txBody>
      </p:sp>
      <p:sp>
        <p:nvSpPr>
          <p:cNvPr id="7182" name="AutoShape 30"/>
          <p:cNvSpPr>
            <a:spLocks noChangeArrowheads="1"/>
          </p:cNvSpPr>
          <p:nvPr/>
        </p:nvSpPr>
        <p:spPr bwMode="auto">
          <a:xfrm rot="5400000">
            <a:off x="432594" y="2240757"/>
            <a:ext cx="204787" cy="133350"/>
          </a:xfrm>
          <a:prstGeom prst="triangle">
            <a:avLst>
              <a:gd name="adj" fmla="val 48060"/>
            </a:avLst>
          </a:prstGeom>
          <a:solidFill>
            <a:srgbClr val="339933"/>
          </a:solidFill>
          <a:ln w="19050" algn="ctr">
            <a:solidFill>
              <a:srgbClr val="339933"/>
            </a:solidFill>
            <a:miter lim="800000"/>
            <a:headEnd/>
            <a:tailEnd/>
          </a:ln>
        </p:spPr>
        <p:txBody>
          <a:bodyPr wrap="none" anchor="ctr"/>
          <a:lstStyle/>
          <a:p>
            <a:endParaRPr lang="ja-JP" altLang="en-US"/>
          </a:p>
        </p:txBody>
      </p:sp>
      <p:sp>
        <p:nvSpPr>
          <p:cNvPr id="7183" name="AutoShape 31"/>
          <p:cNvSpPr>
            <a:spLocks noChangeArrowheads="1"/>
          </p:cNvSpPr>
          <p:nvPr/>
        </p:nvSpPr>
        <p:spPr bwMode="auto">
          <a:xfrm rot="5400000">
            <a:off x="359569" y="3536157"/>
            <a:ext cx="204787" cy="133350"/>
          </a:xfrm>
          <a:prstGeom prst="triangle">
            <a:avLst>
              <a:gd name="adj" fmla="val 48060"/>
            </a:avLst>
          </a:prstGeom>
          <a:solidFill>
            <a:srgbClr val="339933"/>
          </a:solidFill>
          <a:ln w="19050" algn="ctr">
            <a:solidFill>
              <a:srgbClr val="339933"/>
            </a:solidFill>
            <a:miter lim="800000"/>
            <a:headEnd/>
            <a:tailEnd/>
          </a:ln>
        </p:spPr>
        <p:txBody>
          <a:bodyPr wrap="none" anchor="ctr"/>
          <a:lstStyle/>
          <a:p>
            <a:endParaRPr lang="ja-JP" altLang="en-US"/>
          </a:p>
        </p:txBody>
      </p:sp>
      <p:sp>
        <p:nvSpPr>
          <p:cNvPr id="7184" name="AutoShape 32"/>
          <p:cNvSpPr>
            <a:spLocks noChangeArrowheads="1"/>
          </p:cNvSpPr>
          <p:nvPr/>
        </p:nvSpPr>
        <p:spPr bwMode="auto">
          <a:xfrm rot="5400000">
            <a:off x="370681" y="5409407"/>
            <a:ext cx="204787" cy="133350"/>
          </a:xfrm>
          <a:prstGeom prst="triangle">
            <a:avLst>
              <a:gd name="adj" fmla="val 48060"/>
            </a:avLst>
          </a:prstGeom>
          <a:solidFill>
            <a:srgbClr val="339933"/>
          </a:solidFill>
          <a:ln w="19050" algn="ctr">
            <a:solidFill>
              <a:srgbClr val="339933"/>
            </a:solidFill>
            <a:miter lim="800000"/>
            <a:headEnd/>
            <a:tailEnd/>
          </a:ln>
        </p:spPr>
        <p:txBody>
          <a:bodyPr wrap="none" anchor="ctr"/>
          <a:lstStyle/>
          <a:p>
            <a:endParaRPr lang="ja-JP" altLang="en-US"/>
          </a:p>
        </p:txBody>
      </p:sp>
      <p:sp>
        <p:nvSpPr>
          <p:cNvPr id="7185" name="AutoShape 33"/>
          <p:cNvSpPr>
            <a:spLocks noChangeArrowheads="1"/>
          </p:cNvSpPr>
          <p:nvPr/>
        </p:nvSpPr>
        <p:spPr bwMode="auto">
          <a:xfrm rot="5400000">
            <a:off x="370681" y="5707857"/>
            <a:ext cx="204787" cy="133350"/>
          </a:xfrm>
          <a:prstGeom prst="triangle">
            <a:avLst>
              <a:gd name="adj" fmla="val 48060"/>
            </a:avLst>
          </a:prstGeom>
          <a:solidFill>
            <a:srgbClr val="339933"/>
          </a:solidFill>
          <a:ln w="19050" algn="ctr">
            <a:solidFill>
              <a:srgbClr val="339933"/>
            </a:solidFill>
            <a:miter lim="800000"/>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descr="右上がり対角線"/>
          <p:cNvSpPr>
            <a:spLocks noGrp="1" noChangeArrowheads="1"/>
          </p:cNvSpPr>
          <p:nvPr>
            <p:ph type="title"/>
          </p:nvPr>
        </p:nvSpPr>
        <p:spPr/>
        <p:txBody>
          <a:bodyPr/>
          <a:lstStyle/>
          <a:p>
            <a:pPr eaLnBrk="1" hangingPunct="1"/>
            <a:r>
              <a:rPr lang="ja-JP" altLang="en-US" sz="2400" smtClean="0"/>
              <a:t>蓄積された情報を素早く確認</a:t>
            </a:r>
            <a:r>
              <a:rPr lang="ja-JP" altLang="en-US" sz="2800" smtClean="0"/>
              <a:t>  　　　　 ■二つの機能を連携■</a:t>
            </a:r>
          </a:p>
        </p:txBody>
      </p:sp>
      <p:sp>
        <p:nvSpPr>
          <p:cNvPr id="96263" name="Text Box 7"/>
          <p:cNvSpPr txBox="1">
            <a:spLocks noChangeArrowheads="1"/>
          </p:cNvSpPr>
          <p:nvPr/>
        </p:nvSpPr>
        <p:spPr bwMode="auto">
          <a:xfrm>
            <a:off x="179388" y="981075"/>
            <a:ext cx="8785225" cy="762000"/>
          </a:xfrm>
          <a:prstGeom prst="rect">
            <a:avLst/>
          </a:prstGeom>
          <a:noFill/>
          <a:ln w="19050" algn="ctr">
            <a:noFill/>
            <a:miter lim="800000"/>
            <a:headEnd/>
            <a:tailEnd/>
          </a:ln>
          <a:effectLst/>
        </p:spPr>
        <p:txBody>
          <a:bodyPr>
            <a:spAutoFit/>
          </a:bodyPr>
          <a:lstStyle/>
          <a:p>
            <a:pPr>
              <a:spcBef>
                <a:spcPct val="20000"/>
              </a:spcBef>
            </a:pPr>
            <a:r>
              <a:rPr lang="ja-JP" altLang="en-US" sz="1800">
                <a:latin typeface="Arial" charset="0"/>
                <a:ea typeface="HGS創英角ｺﾞｼｯｸUB" pitchFamily="50" charset="-128"/>
              </a:rPr>
              <a:t>関連付けたいデータベース同士を連動させ、</a:t>
            </a:r>
            <a:r>
              <a:rPr lang="ja-JP" altLang="en-US" sz="2000">
                <a:effectLst>
                  <a:outerShdw blurRad="38100" dist="38100" dir="2700000" algn="tl">
                    <a:srgbClr val="C0C0C0"/>
                  </a:outerShdw>
                </a:effectLst>
                <a:latin typeface="Arial" charset="0"/>
                <a:ea typeface="HGS創英角ｺﾞｼｯｸUB" pitchFamily="50" charset="-128"/>
              </a:rPr>
              <a:t>リンクを表示</a:t>
            </a:r>
            <a:r>
              <a:rPr lang="ja-JP" altLang="en-US" sz="1800">
                <a:latin typeface="Arial" charset="0"/>
                <a:ea typeface="HGS創英角ｺﾞｼｯｸUB" pitchFamily="50" charset="-128"/>
              </a:rPr>
              <a:t>することができます。</a:t>
            </a:r>
          </a:p>
          <a:p>
            <a:pPr>
              <a:spcBef>
                <a:spcPct val="20000"/>
              </a:spcBef>
            </a:pPr>
            <a:r>
              <a:rPr lang="ja-JP" altLang="en-US" sz="1800">
                <a:latin typeface="Arial" charset="0"/>
                <a:ea typeface="HGS創英角ｺﾞｼｯｸUB" pitchFamily="50" charset="-128"/>
              </a:rPr>
              <a:t>一緒に知っておきたい情報へ、</a:t>
            </a:r>
            <a:r>
              <a:rPr lang="ja-JP" altLang="en-US" sz="2000">
                <a:effectLst>
                  <a:outerShdw blurRad="38100" dist="38100" dir="2700000" algn="tl">
                    <a:srgbClr val="C0C0C0"/>
                  </a:outerShdw>
                </a:effectLst>
                <a:latin typeface="Arial" charset="0"/>
                <a:ea typeface="HGS創英角ｺﾞｼｯｸUB" pitchFamily="50" charset="-128"/>
              </a:rPr>
              <a:t>ワンクリックで移動。</a:t>
            </a:r>
            <a:r>
              <a:rPr lang="ja-JP" altLang="en-US" sz="1800">
                <a:latin typeface="Arial" charset="0"/>
                <a:ea typeface="HGS創英角ｺﾞｼｯｸUB" pitchFamily="50" charset="-128"/>
              </a:rPr>
              <a:t>簡単に情報が取得できます。</a:t>
            </a:r>
          </a:p>
        </p:txBody>
      </p:sp>
      <p:pic>
        <p:nvPicPr>
          <p:cNvPr id="96265" name="Picture 9" descr="商談報告書 - サイボウズ(R) デヂエ(R)"/>
          <p:cNvPicPr>
            <a:picLocks noChangeAspect="1" noChangeArrowheads="1"/>
          </p:cNvPicPr>
          <p:nvPr/>
        </p:nvPicPr>
        <p:blipFill>
          <a:blip r:embed="rId3" cstate="print"/>
          <a:srcRect b="16200"/>
          <a:stretch>
            <a:fillRect/>
          </a:stretch>
        </p:blipFill>
        <p:spPr bwMode="auto">
          <a:xfrm>
            <a:off x="684213" y="1916113"/>
            <a:ext cx="3959225" cy="2808287"/>
          </a:xfrm>
          <a:prstGeom prst="rect">
            <a:avLst/>
          </a:prstGeom>
          <a:noFill/>
          <a:ln w="9525">
            <a:solidFill>
              <a:srgbClr val="5F5F5F"/>
            </a:solidFill>
            <a:miter lim="800000"/>
            <a:headEnd/>
            <a:tailEnd/>
          </a:ln>
          <a:effectLst>
            <a:outerShdw dist="107763" dir="2700000" algn="ctr" rotWithShape="0">
              <a:srgbClr val="808080">
                <a:alpha val="50000"/>
              </a:srgbClr>
            </a:outerShdw>
          </a:effectLst>
        </p:spPr>
      </p:pic>
      <p:pic>
        <p:nvPicPr>
          <p:cNvPr id="96266" name="Picture 10" descr="レコードの検索結果 - サイボウズ(R) デヂエ(R)"/>
          <p:cNvPicPr>
            <a:picLocks noChangeAspect="1" noChangeArrowheads="1"/>
          </p:cNvPicPr>
          <p:nvPr/>
        </p:nvPicPr>
        <p:blipFill>
          <a:blip r:embed="rId4" cstate="print"/>
          <a:srcRect t="35059" b="18510"/>
          <a:stretch>
            <a:fillRect/>
          </a:stretch>
        </p:blipFill>
        <p:spPr bwMode="auto">
          <a:xfrm>
            <a:off x="4427538" y="2276475"/>
            <a:ext cx="3838575" cy="1987550"/>
          </a:xfrm>
          <a:prstGeom prst="rect">
            <a:avLst/>
          </a:prstGeom>
          <a:noFill/>
          <a:ln w="9525">
            <a:solidFill>
              <a:srgbClr val="5F5F5F"/>
            </a:solidFill>
            <a:miter lim="800000"/>
            <a:headEnd/>
            <a:tailEnd/>
          </a:ln>
          <a:effectLst>
            <a:outerShdw dist="107763" dir="2700000" algn="ctr" rotWithShape="0">
              <a:srgbClr val="808080">
                <a:alpha val="50000"/>
              </a:srgbClr>
            </a:outerShdw>
          </a:effectLst>
        </p:spPr>
      </p:pic>
      <p:sp>
        <p:nvSpPr>
          <p:cNvPr id="8198" name="Text Box 12"/>
          <p:cNvSpPr txBox="1">
            <a:spLocks noChangeArrowheads="1"/>
          </p:cNvSpPr>
          <p:nvPr/>
        </p:nvSpPr>
        <p:spPr bwMode="auto">
          <a:xfrm>
            <a:off x="468313" y="5157788"/>
            <a:ext cx="8089900" cy="915987"/>
          </a:xfrm>
          <a:prstGeom prst="rect">
            <a:avLst/>
          </a:prstGeom>
          <a:noFill/>
          <a:ln w="19050" algn="ctr">
            <a:noFill/>
            <a:miter lim="800000"/>
            <a:headEnd/>
            <a:tailEnd/>
          </a:ln>
        </p:spPr>
        <p:txBody>
          <a:bodyPr>
            <a:spAutoFit/>
          </a:bodyPr>
          <a:lstStyle/>
          <a:p>
            <a:r>
              <a:rPr lang="ja-JP" altLang="en-US" sz="1800">
                <a:latin typeface="Arial" charset="0"/>
                <a:ea typeface="HGP創英角ｺﾞｼｯｸUB" pitchFamily="50" charset="-128"/>
              </a:rPr>
              <a:t>それぞれ個別で蓄積された情報は活用の幅も狭くなってしまいます。関連する機能同士を連動させることで、さらに有効的に活用することができます。</a:t>
            </a:r>
          </a:p>
          <a:p>
            <a:r>
              <a:rPr lang="ja-JP" altLang="en-US" sz="1800">
                <a:latin typeface="Arial" charset="0"/>
                <a:ea typeface="HGP創英角ｺﾞｼｯｸUB" pitchFamily="50" charset="-128"/>
              </a:rPr>
              <a:t>蓄積されたデータを無駄にしません。</a:t>
            </a:r>
          </a:p>
        </p:txBody>
      </p:sp>
      <p:sp>
        <p:nvSpPr>
          <p:cNvPr id="8199" name="AutoShape 13"/>
          <p:cNvSpPr>
            <a:spLocks noChangeArrowheads="1"/>
          </p:cNvSpPr>
          <p:nvPr/>
        </p:nvSpPr>
        <p:spPr bwMode="auto">
          <a:xfrm>
            <a:off x="179388" y="5084763"/>
            <a:ext cx="8640762" cy="1081087"/>
          </a:xfrm>
          <a:prstGeom prst="roundRect">
            <a:avLst>
              <a:gd name="adj" fmla="val 12153"/>
            </a:avLst>
          </a:prstGeom>
          <a:noFill/>
          <a:ln w="25400" algn="ctr">
            <a:solidFill>
              <a:srgbClr val="B1E197"/>
            </a:solidFill>
            <a:round/>
            <a:headEnd/>
            <a:tailEnd/>
          </a:ln>
        </p:spPr>
        <p:txBody>
          <a:bodyPr wrap="none" anchor="ctr"/>
          <a:lstStyle/>
          <a:p>
            <a:endParaRPr lang="ja-JP" altLang="ja-JP" sz="1200">
              <a:latin typeface="HGS創英角ｺﾞｼｯｸUB" pitchFamily="50" charset="-128"/>
              <a:ea typeface="HGS創英角ｺﾞｼｯｸUB" pitchFamily="50" charset="-128"/>
            </a:endParaRPr>
          </a:p>
        </p:txBody>
      </p:sp>
      <p:sp>
        <p:nvSpPr>
          <p:cNvPr id="8200" name="AutoShape 14"/>
          <p:cNvSpPr>
            <a:spLocks noChangeArrowheads="1"/>
          </p:cNvSpPr>
          <p:nvPr/>
        </p:nvSpPr>
        <p:spPr bwMode="auto">
          <a:xfrm>
            <a:off x="971550" y="3284538"/>
            <a:ext cx="649288" cy="431800"/>
          </a:xfrm>
          <a:prstGeom prst="roundRect">
            <a:avLst>
              <a:gd name="adj" fmla="val 12153"/>
            </a:avLst>
          </a:prstGeom>
          <a:noFill/>
          <a:ln w="25400" algn="ctr">
            <a:solidFill>
              <a:srgbClr val="FF6600"/>
            </a:solidFill>
            <a:round/>
            <a:headEnd/>
            <a:tailEnd/>
          </a:ln>
        </p:spPr>
        <p:txBody>
          <a:bodyPr wrap="none" anchor="ctr"/>
          <a:lstStyle/>
          <a:p>
            <a:endParaRPr lang="ja-JP" altLang="ja-JP" sz="1200"/>
          </a:p>
        </p:txBody>
      </p:sp>
      <p:sp>
        <p:nvSpPr>
          <p:cNvPr id="96272" name="AutoShape 16"/>
          <p:cNvSpPr>
            <a:spLocks noChangeArrowheads="1"/>
          </p:cNvSpPr>
          <p:nvPr/>
        </p:nvSpPr>
        <p:spPr bwMode="auto">
          <a:xfrm rot="-26622827">
            <a:off x="2959894" y="2161381"/>
            <a:ext cx="946150" cy="4491038"/>
          </a:xfrm>
          <a:prstGeom prst="curvedRightArrow">
            <a:avLst>
              <a:gd name="adj1" fmla="val 28414"/>
              <a:gd name="adj2" fmla="val 187207"/>
              <a:gd name="adj3" fmla="val 54778"/>
            </a:avLst>
          </a:prstGeom>
          <a:solidFill>
            <a:srgbClr val="FF6600"/>
          </a:solidFill>
          <a:ln w="19050">
            <a:solidFill>
              <a:srgbClr val="FF6600"/>
            </a:solidFill>
            <a:miter lim="800000"/>
            <a:headEnd/>
            <a:tailEnd/>
          </a:ln>
          <a:effectLst>
            <a:outerShdw dist="107763" dir="2700000" algn="ctr" rotWithShape="0">
              <a:schemeClr val="bg2">
                <a:alpha val="50000"/>
              </a:schemeClr>
            </a:outerShdw>
          </a:effectLst>
        </p:spPr>
        <p:txBody>
          <a:bodyPr wrap="none" anchor="ctr"/>
          <a:lstStyle/>
          <a:p>
            <a:endParaRPr lang="ja-JP" altLang="en-US"/>
          </a:p>
        </p:txBody>
      </p:sp>
      <p:sp>
        <p:nvSpPr>
          <p:cNvPr id="8202" name="AutoShape 17"/>
          <p:cNvSpPr>
            <a:spLocks noChangeArrowheads="1"/>
          </p:cNvSpPr>
          <p:nvPr/>
        </p:nvSpPr>
        <p:spPr bwMode="auto">
          <a:xfrm>
            <a:off x="684213" y="2276475"/>
            <a:ext cx="719137" cy="288925"/>
          </a:xfrm>
          <a:prstGeom prst="roundRect">
            <a:avLst>
              <a:gd name="adj" fmla="val 12153"/>
            </a:avLst>
          </a:prstGeom>
          <a:noFill/>
          <a:ln w="25400" algn="ctr">
            <a:solidFill>
              <a:srgbClr val="FF6600"/>
            </a:solidFill>
            <a:round/>
            <a:headEnd/>
            <a:tailEnd/>
          </a:ln>
        </p:spPr>
        <p:txBody>
          <a:bodyPr wrap="none" anchor="ctr"/>
          <a:lstStyle/>
          <a:p>
            <a:endParaRPr lang="ja-JP" altLang="ja-JP" sz="1200"/>
          </a:p>
        </p:txBody>
      </p:sp>
      <p:sp>
        <p:nvSpPr>
          <p:cNvPr id="8203" name="AutoShape 18"/>
          <p:cNvSpPr>
            <a:spLocks noChangeArrowheads="1"/>
          </p:cNvSpPr>
          <p:nvPr/>
        </p:nvSpPr>
        <p:spPr bwMode="auto">
          <a:xfrm>
            <a:off x="4427538" y="2205038"/>
            <a:ext cx="719137" cy="288925"/>
          </a:xfrm>
          <a:prstGeom prst="roundRect">
            <a:avLst>
              <a:gd name="adj" fmla="val 12153"/>
            </a:avLst>
          </a:prstGeom>
          <a:noFill/>
          <a:ln w="25400" algn="ctr">
            <a:solidFill>
              <a:srgbClr val="FF6600"/>
            </a:solidFill>
            <a:round/>
            <a:headEnd/>
            <a:tailEnd/>
          </a:ln>
        </p:spPr>
        <p:txBody>
          <a:bodyPr wrap="none" anchor="ctr"/>
          <a:lstStyle/>
          <a:p>
            <a:endParaRPr lang="ja-JP" altLang="ja-JP" sz="1200"/>
          </a:p>
        </p:txBody>
      </p:sp>
      <p:sp>
        <p:nvSpPr>
          <p:cNvPr id="8204" name="AutoShape 19"/>
          <p:cNvSpPr>
            <a:spLocks noChangeArrowheads="1"/>
          </p:cNvSpPr>
          <p:nvPr/>
        </p:nvSpPr>
        <p:spPr bwMode="auto">
          <a:xfrm rot="5400000">
            <a:off x="2807494" y="945357"/>
            <a:ext cx="288925" cy="2808287"/>
          </a:xfrm>
          <a:prstGeom prst="upDownArrow">
            <a:avLst>
              <a:gd name="adj1" fmla="val 38676"/>
              <a:gd name="adj2" fmla="val 119202"/>
            </a:avLst>
          </a:prstGeom>
          <a:solidFill>
            <a:srgbClr val="FF6600"/>
          </a:solidFill>
          <a:ln w="19050" algn="ctr">
            <a:noFill/>
            <a:miter lim="800000"/>
            <a:headEnd/>
            <a:tailEnd/>
          </a:ln>
        </p:spPr>
        <p:txBody>
          <a:bodyPr wrap="none" anchor="ctr"/>
          <a:lstStyle/>
          <a:p>
            <a:endParaRPr lang="ja-JP" altLang="en-US"/>
          </a:p>
        </p:txBody>
      </p:sp>
      <p:sp>
        <p:nvSpPr>
          <p:cNvPr id="8205" name="AutoShape 22"/>
          <p:cNvSpPr>
            <a:spLocks noChangeArrowheads="1"/>
          </p:cNvSpPr>
          <p:nvPr/>
        </p:nvSpPr>
        <p:spPr bwMode="auto">
          <a:xfrm rot="-1829385">
            <a:off x="1476375" y="3429000"/>
            <a:ext cx="485775" cy="865188"/>
          </a:xfrm>
          <a:prstGeom prst="upArrow">
            <a:avLst>
              <a:gd name="adj1" fmla="val 23528"/>
              <a:gd name="adj2" fmla="val 88236"/>
            </a:avLst>
          </a:prstGeom>
          <a:solidFill>
            <a:schemeClr val="bg1"/>
          </a:solidFill>
          <a:ln w="19050" algn="ctr">
            <a:solidFill>
              <a:schemeClr val="tx1"/>
            </a:solidFill>
            <a:miter lim="800000"/>
            <a:headEnd/>
            <a:tailEnd/>
          </a:ln>
        </p:spPr>
        <p:txBody>
          <a:bodyPr wrap="none" anchor="b" anchorCtr="1"/>
          <a:lstStyle/>
          <a:p>
            <a:r>
              <a:rPr lang="ja-JP" altLang="en-US" sz="1800">
                <a:latin typeface="HGS創英角ｺﾞｼｯｸUB" pitchFamily="50" charset="-128"/>
                <a:ea typeface="HGS創英角ｺﾞｼｯｸUB" pitchFamily="50" charset="-128"/>
              </a:rPr>
              <a:t>クリック</a:t>
            </a:r>
          </a:p>
        </p:txBody>
      </p:sp>
      <p:sp>
        <p:nvSpPr>
          <p:cNvPr id="8206" name="Rectangle 24"/>
          <p:cNvSpPr>
            <a:spLocks noChangeArrowheads="1"/>
          </p:cNvSpPr>
          <p:nvPr/>
        </p:nvSpPr>
        <p:spPr bwMode="auto">
          <a:xfrm>
            <a:off x="5580063" y="4292600"/>
            <a:ext cx="2808287" cy="527050"/>
          </a:xfrm>
          <a:prstGeom prst="rect">
            <a:avLst/>
          </a:prstGeom>
          <a:solidFill>
            <a:schemeClr val="bg1"/>
          </a:solidFill>
          <a:ln w="9525" algn="ctr">
            <a:solidFill>
              <a:srgbClr val="339933"/>
            </a:solidFill>
            <a:miter lim="800000"/>
            <a:headEnd/>
            <a:tailEnd/>
          </a:ln>
        </p:spPr>
        <p:txBody>
          <a:bodyPr>
            <a:spAutoFit/>
          </a:bodyPr>
          <a:lstStyle/>
          <a:p>
            <a:r>
              <a:rPr lang="ja-JP" altLang="en-US" sz="1400"/>
              <a:t>別のデータベースがワンクリックの操作で表示される。</a:t>
            </a:r>
          </a:p>
        </p:txBody>
      </p:sp>
      <p:sp>
        <p:nvSpPr>
          <p:cNvPr id="96281" name="AutoShape 25"/>
          <p:cNvSpPr>
            <a:spLocks noChangeArrowheads="1"/>
          </p:cNvSpPr>
          <p:nvPr/>
        </p:nvSpPr>
        <p:spPr bwMode="auto">
          <a:xfrm>
            <a:off x="1908175" y="2708275"/>
            <a:ext cx="2016125" cy="433388"/>
          </a:xfrm>
          <a:prstGeom prst="roundRect">
            <a:avLst>
              <a:gd name="adj" fmla="val 12153"/>
            </a:avLst>
          </a:prstGeom>
          <a:solidFill>
            <a:srgbClr val="FFFFFF">
              <a:alpha val="66000"/>
            </a:srgbClr>
          </a:solidFill>
          <a:ln w="25400" algn="ctr">
            <a:noFill/>
            <a:round/>
            <a:headEnd/>
            <a:tailEnd/>
          </a:ln>
          <a:effectLst/>
        </p:spPr>
        <p:txBody>
          <a:bodyPr wrap="none" anchor="ctr"/>
          <a:lstStyle/>
          <a:p>
            <a:r>
              <a:rPr lang="ja-JP" altLang="en-US" sz="2400">
                <a:solidFill>
                  <a:srgbClr val="339933"/>
                </a:solidFill>
                <a:effectLst>
                  <a:outerShdw blurRad="38100" dist="38100" dir="2700000" algn="tl">
                    <a:srgbClr val="C0C0C0"/>
                  </a:outerShdw>
                </a:effectLst>
                <a:latin typeface="HGP創英角ｺﾞｼｯｸUB" pitchFamily="50" charset="-128"/>
                <a:ea typeface="HGP創英角ｺﾞｼｯｸUB" pitchFamily="50" charset="-128"/>
              </a:rPr>
              <a:t>商談報告書</a:t>
            </a:r>
          </a:p>
        </p:txBody>
      </p:sp>
      <p:sp>
        <p:nvSpPr>
          <p:cNvPr id="8208" name="AutoShape 27"/>
          <p:cNvSpPr>
            <a:spLocks noChangeArrowheads="1"/>
          </p:cNvSpPr>
          <p:nvPr/>
        </p:nvSpPr>
        <p:spPr bwMode="auto">
          <a:xfrm>
            <a:off x="5508625" y="2636838"/>
            <a:ext cx="2016125" cy="433387"/>
          </a:xfrm>
          <a:prstGeom prst="roundRect">
            <a:avLst>
              <a:gd name="adj" fmla="val 12153"/>
            </a:avLst>
          </a:prstGeom>
          <a:solidFill>
            <a:srgbClr val="FFFFFF">
              <a:alpha val="65881"/>
            </a:srgbClr>
          </a:solidFill>
          <a:ln w="25400" algn="ctr">
            <a:noFill/>
            <a:round/>
            <a:headEnd/>
            <a:tailEnd/>
          </a:ln>
        </p:spPr>
        <p:txBody>
          <a:bodyPr wrap="none" anchor="ctr"/>
          <a:lstStyle/>
          <a:p>
            <a:r>
              <a:rPr lang="ja-JP" altLang="en-US" sz="2400" u="sng">
                <a:solidFill>
                  <a:srgbClr val="339933"/>
                </a:solidFill>
                <a:latin typeface="HGP創英角ｺﾞｼｯｸUB" pitchFamily="50" charset="-128"/>
                <a:ea typeface="HGP創英角ｺﾞｼｯｸUB" pitchFamily="50" charset="-128"/>
              </a:rPr>
              <a:t>売上管理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6266"/>
                                        </p:tgtEl>
                                        <p:attrNameLst>
                                          <p:attrName>style.visibility</p:attrName>
                                        </p:attrNameLst>
                                      </p:cBhvr>
                                      <p:to>
                                        <p:strVal val="visible"/>
                                      </p:to>
                                    </p:set>
                                    <p:anim calcmode="lin" valueType="num">
                                      <p:cBhvr additive="base">
                                        <p:cTn id="7" dur="500" fill="hold"/>
                                        <p:tgtEl>
                                          <p:spTgt spid="96266"/>
                                        </p:tgtEl>
                                        <p:attrNameLst>
                                          <p:attrName>ppt_x</p:attrName>
                                        </p:attrNameLst>
                                      </p:cBhvr>
                                      <p:tavLst>
                                        <p:tav tm="0">
                                          <p:val>
                                            <p:strVal val="0-#ppt_w/2"/>
                                          </p:val>
                                        </p:tav>
                                        <p:tav tm="100000">
                                          <p:val>
                                            <p:strVal val="#ppt_x"/>
                                          </p:val>
                                        </p:tav>
                                      </p:tavLst>
                                    </p:anim>
                                    <p:anim calcmode="lin" valueType="num">
                                      <p:cBhvr additive="base">
                                        <p:cTn id="8" dur="500" fill="hold"/>
                                        <p:tgtEl>
                                          <p:spTgt spid="96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右上がり対角線"/>
          <p:cNvSpPr>
            <a:spLocks noGrp="1" noChangeArrowheads="1"/>
          </p:cNvSpPr>
          <p:nvPr>
            <p:ph type="title"/>
          </p:nvPr>
        </p:nvSpPr>
        <p:spPr/>
        <p:txBody>
          <a:bodyPr/>
          <a:lstStyle/>
          <a:p>
            <a:pPr eaLnBrk="1" hangingPunct="1"/>
            <a:r>
              <a:rPr lang="ja-JP" altLang="en-US" smtClean="0"/>
              <a:t>「デヂエ </a:t>
            </a:r>
            <a:r>
              <a:rPr lang="en-US" altLang="ja-JP" smtClean="0"/>
              <a:t>8</a:t>
            </a:r>
            <a:r>
              <a:rPr lang="ja-JP" altLang="en-US" smtClean="0"/>
              <a:t>」のライセンス体系について</a:t>
            </a:r>
          </a:p>
        </p:txBody>
      </p:sp>
      <p:sp>
        <p:nvSpPr>
          <p:cNvPr id="48131" name="Rectangle 3"/>
          <p:cNvSpPr>
            <a:spLocks noGrp="1" noChangeArrowheads="1"/>
          </p:cNvSpPr>
          <p:nvPr>
            <p:ph type="body" sz="half" idx="1"/>
          </p:nvPr>
        </p:nvSpPr>
        <p:spPr bwMode="auto">
          <a:xfrm>
            <a:off x="468313" y="1125538"/>
            <a:ext cx="8291512" cy="1397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buFontTx/>
              <a:buNone/>
            </a:pPr>
            <a:r>
              <a:rPr lang="ja-JP" altLang="en-US" sz="2000" smtClean="0">
                <a:solidFill>
                  <a:schemeClr val="tx1"/>
                </a:solidFill>
                <a:latin typeface="HGPｺﾞｼｯｸE" pitchFamily="50" charset="-128"/>
                <a:ea typeface="HGPｺﾞｼｯｸE" pitchFamily="50" charset="-128"/>
              </a:rPr>
              <a:t>「サイボウズ デヂエ </a:t>
            </a:r>
            <a:r>
              <a:rPr lang="en-US" altLang="ja-JP" sz="2000" smtClean="0">
                <a:solidFill>
                  <a:schemeClr val="tx1"/>
                </a:solidFill>
                <a:latin typeface="HGPｺﾞｼｯｸE" pitchFamily="50" charset="-128"/>
                <a:ea typeface="HGPｺﾞｼｯｸE" pitchFamily="50" charset="-128"/>
              </a:rPr>
              <a:t>8</a:t>
            </a:r>
            <a:r>
              <a:rPr lang="ja-JP" altLang="en-US" sz="2000" smtClean="0">
                <a:solidFill>
                  <a:schemeClr val="tx1"/>
                </a:solidFill>
                <a:latin typeface="HGPｺﾞｼｯｸE" pitchFamily="50" charset="-128"/>
                <a:ea typeface="HGPｺﾞｼｯｸE" pitchFamily="50" charset="-128"/>
              </a:rPr>
              <a:t>」は</a:t>
            </a:r>
            <a:r>
              <a:rPr lang="en-US" altLang="ja-JP" sz="2000" smtClean="0">
                <a:solidFill>
                  <a:schemeClr val="tx1"/>
                </a:solidFill>
                <a:latin typeface="HGPｺﾞｼｯｸE" pitchFamily="50" charset="-128"/>
                <a:ea typeface="HGPｺﾞｼｯｸE" pitchFamily="50" charset="-128"/>
              </a:rPr>
              <a:t>1</a:t>
            </a:r>
            <a:r>
              <a:rPr lang="ja-JP" altLang="en-US" sz="2000" smtClean="0">
                <a:solidFill>
                  <a:schemeClr val="tx1"/>
                </a:solidFill>
                <a:latin typeface="HGPｺﾞｼｯｸE" pitchFamily="50" charset="-128"/>
                <a:ea typeface="HGPｺﾞｼｯｸE" pitchFamily="50" charset="-128"/>
              </a:rPr>
              <a:t>年ごとの年間料金です。翌年度も継続して</a:t>
            </a:r>
          </a:p>
          <a:p>
            <a:pPr algn="ctr" eaLnBrk="1" hangingPunct="1">
              <a:lnSpc>
                <a:spcPct val="90000"/>
              </a:lnSpc>
              <a:buFontTx/>
              <a:buNone/>
            </a:pPr>
            <a:r>
              <a:rPr lang="ja-JP" altLang="en-US" sz="2000" smtClean="0">
                <a:solidFill>
                  <a:schemeClr val="tx1"/>
                </a:solidFill>
                <a:latin typeface="HGPｺﾞｼｯｸE" pitchFamily="50" charset="-128"/>
                <a:ea typeface="HGPｺﾞｼｯｸE" pitchFamily="50" charset="-128"/>
              </a:rPr>
              <a:t>利用する場合は継続ライセンスの購入が必要です。</a:t>
            </a:r>
          </a:p>
          <a:p>
            <a:pPr algn="ctr" eaLnBrk="1" hangingPunct="1">
              <a:lnSpc>
                <a:spcPct val="90000"/>
              </a:lnSpc>
              <a:buFontTx/>
              <a:buNone/>
            </a:pPr>
            <a:r>
              <a:rPr lang="ja-JP" altLang="en-US" sz="2000" smtClean="0">
                <a:solidFill>
                  <a:schemeClr val="tx1"/>
                </a:solidFill>
                <a:latin typeface="HGPｺﾞｼｯｸE" pitchFamily="50" charset="-128"/>
                <a:ea typeface="HGPｺﾞｼｯｸE" pitchFamily="50" charset="-128"/>
              </a:rPr>
              <a:t>「サイボウズ デヂエ </a:t>
            </a:r>
            <a:r>
              <a:rPr lang="en-US" altLang="ja-JP" sz="2000" smtClean="0">
                <a:solidFill>
                  <a:schemeClr val="tx1"/>
                </a:solidFill>
                <a:latin typeface="HGPｺﾞｼｯｸE" pitchFamily="50" charset="-128"/>
                <a:ea typeface="HGPｺﾞｼｯｸE" pitchFamily="50" charset="-128"/>
              </a:rPr>
              <a:t>8</a:t>
            </a:r>
            <a:r>
              <a:rPr lang="ja-JP" altLang="en-US" sz="2000" smtClean="0">
                <a:solidFill>
                  <a:schemeClr val="tx1"/>
                </a:solidFill>
                <a:latin typeface="HGPｺﾞｼｯｸE" pitchFamily="50" charset="-128"/>
                <a:ea typeface="HGPｺﾞｼｯｸE" pitchFamily="50" charset="-128"/>
              </a:rPr>
              <a:t>」は利用ライブラリの数に応じた年間料金体系です。</a:t>
            </a:r>
          </a:p>
          <a:p>
            <a:pPr algn="ctr" eaLnBrk="1" hangingPunct="1">
              <a:lnSpc>
                <a:spcPct val="90000"/>
              </a:lnSpc>
              <a:buFontTx/>
              <a:buNone/>
            </a:pPr>
            <a:r>
              <a:rPr lang="ja-JP" altLang="en-US" sz="2000" smtClean="0">
                <a:solidFill>
                  <a:schemeClr val="tx1"/>
                </a:solidFill>
                <a:effectLst>
                  <a:outerShdw blurRad="38100" dist="38100" dir="2700000" algn="tl">
                    <a:srgbClr val="C0C0C0"/>
                  </a:outerShdw>
                </a:effectLst>
                <a:latin typeface="HGPｺﾞｼｯｸE" pitchFamily="50" charset="-128"/>
                <a:ea typeface="HGPｺﾞｼｯｸE" pitchFamily="50" charset="-128"/>
              </a:rPr>
              <a:t>利用ユーザー数に制限はございません。</a:t>
            </a:r>
          </a:p>
        </p:txBody>
      </p:sp>
      <p:graphicFrame>
        <p:nvGraphicFramePr>
          <p:cNvPr id="48194" name="Group 66"/>
          <p:cNvGraphicFramePr>
            <a:graphicFrameLocks noGrp="1"/>
          </p:cNvGraphicFramePr>
          <p:nvPr>
            <p:ph sz="quarter" idx="2"/>
          </p:nvPr>
        </p:nvGraphicFramePr>
        <p:xfrm>
          <a:off x="395288" y="2708275"/>
          <a:ext cx="4038600" cy="2804160"/>
        </p:xfrm>
        <a:graphic>
          <a:graphicData uri="http://schemas.openxmlformats.org/drawingml/2006/table">
            <a:tbl>
              <a:tblPr/>
              <a:tblGrid>
                <a:gridCol w="2132012"/>
                <a:gridCol w="1906588"/>
              </a:tblGrid>
              <a:tr h="50482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新規ライセンス価格</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新規プラン</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100,000</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円</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新規プラン</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270,000</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円</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新規プラン</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420,000</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円</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新規プラン</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540,000</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円</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新規プラン無制限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600,000</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円</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8188" name="Group 60"/>
          <p:cNvGraphicFramePr>
            <a:graphicFrameLocks noGrp="1"/>
          </p:cNvGraphicFramePr>
          <p:nvPr>
            <p:ph sz="quarter" idx="3"/>
          </p:nvPr>
        </p:nvGraphicFramePr>
        <p:xfrm>
          <a:off x="4572000" y="2708275"/>
          <a:ext cx="4244975" cy="2804160"/>
        </p:xfrm>
        <a:graphic>
          <a:graphicData uri="http://schemas.openxmlformats.org/drawingml/2006/table">
            <a:tbl>
              <a:tblPr/>
              <a:tblGrid>
                <a:gridCol w="2122488"/>
                <a:gridCol w="2122487"/>
              </a:tblGrid>
              <a:tr h="36512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継続ライセンス価格</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継続プラン</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　</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90,000</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円</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継続プラン</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243,000</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円</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継続プラン</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378,000</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円</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継続プラン</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486,000</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円</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継続プラン無制限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540,000</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円</a:t>
                      </a:r>
                      <a:r>
                        <a:rPr kumimoji="1" lang="en-US" altLang="ja-JP"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a:t>
                      </a:r>
                      <a:r>
                        <a:rPr kumimoji="1" lang="ja-JP" altLang="en-US" sz="2000" b="0" i="0" u="none" strike="noStrike" cap="none" normalizeH="0" baseline="0" smtClean="0">
                          <a:ln>
                            <a:noFill/>
                          </a:ln>
                          <a:solidFill>
                            <a:srgbClr val="4D4D4D"/>
                          </a:solidFill>
                          <a:effectLst/>
                          <a:latin typeface="HGP創英角ｺﾞｼｯｸUB" pitchFamily="50" charset="-128"/>
                          <a:ea typeface="HGP創英角ｺﾞｼｯｸUB"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64" name="Rectangle 67"/>
          <p:cNvSpPr>
            <a:spLocks noChangeArrowheads="1"/>
          </p:cNvSpPr>
          <p:nvPr/>
        </p:nvSpPr>
        <p:spPr bwMode="auto">
          <a:xfrm>
            <a:off x="971550" y="5373688"/>
            <a:ext cx="7345363" cy="936625"/>
          </a:xfrm>
          <a:prstGeom prst="rect">
            <a:avLst/>
          </a:prstGeom>
          <a:solidFill>
            <a:srgbClr val="FFFFFF"/>
          </a:solidFill>
          <a:ln w="9525">
            <a:noFill/>
            <a:miter lim="800000"/>
            <a:headEnd/>
            <a:tailEnd/>
          </a:ln>
        </p:spPr>
        <p:txBody>
          <a:bodyPr/>
          <a:lstStyle/>
          <a:p>
            <a:r>
              <a:rPr lang="en-US" altLang="ja-JP" sz="1400">
                <a:latin typeface="HGP創英角ｺﾞｼｯｸUB" pitchFamily="50" charset="-128"/>
                <a:ea typeface="HGP創英角ｺﾞｼｯｸUB" pitchFamily="50" charset="-128"/>
              </a:rPr>
              <a:t>※</a:t>
            </a:r>
            <a:r>
              <a:rPr lang="ja-JP" altLang="en-US" sz="1400">
                <a:latin typeface="HGP創英角ｺﾞｼｯｸUB" pitchFamily="50" charset="-128"/>
                <a:ea typeface="HGP創英角ｺﾞｼｯｸUB" pitchFamily="50" charset="-128"/>
              </a:rPr>
              <a:t>「サイボウズ </a:t>
            </a:r>
            <a:r>
              <a:rPr lang="en-US" altLang="ja-JP" sz="1400">
                <a:latin typeface="HGP創英角ｺﾞｼｯｸUB" pitchFamily="50" charset="-128"/>
                <a:ea typeface="HGP創英角ｺﾞｼｯｸUB" pitchFamily="50" charset="-128"/>
              </a:rPr>
              <a:t>Office 8</a:t>
            </a:r>
            <a:r>
              <a:rPr lang="ja-JP" altLang="en-US" sz="1400">
                <a:latin typeface="HGP創英角ｺﾞｼｯｸUB" pitchFamily="50" charset="-128"/>
                <a:ea typeface="HGP創英角ｺﾞｼｯｸUB" pitchFamily="50" charset="-128"/>
              </a:rPr>
              <a:t>」をご利用中のお客様が、初めて「サイボウズ デヂエ </a:t>
            </a:r>
            <a:r>
              <a:rPr lang="en-US" altLang="ja-JP" sz="1400">
                <a:latin typeface="HGP創英角ｺﾞｼｯｸUB" pitchFamily="50" charset="-128"/>
                <a:ea typeface="HGP創英角ｺﾞｼｯｸUB" pitchFamily="50" charset="-128"/>
              </a:rPr>
              <a:t>8</a:t>
            </a:r>
            <a:r>
              <a:rPr lang="ja-JP" altLang="en-US" sz="1400">
                <a:latin typeface="HGP創英角ｺﾞｼｯｸUB" pitchFamily="50" charset="-128"/>
                <a:ea typeface="HGP創英角ｺﾞｼｯｸUB" pitchFamily="50" charset="-128"/>
              </a:rPr>
              <a:t>」を利用する場合、お得な優待価格でご購入いただけます。</a:t>
            </a:r>
          </a:p>
          <a:p>
            <a:r>
              <a:rPr lang="ja-JP" altLang="en-US" sz="1400">
                <a:latin typeface="HGP創英角ｺﾞｼｯｸUB" pitchFamily="50" charset="-128"/>
                <a:ea typeface="HGP創英角ｺﾞｼｯｸUB" pitchFamily="50" charset="-128"/>
              </a:rPr>
              <a:t>詳しくはこちらのサイトをご覧ください。</a:t>
            </a:r>
          </a:p>
          <a:p>
            <a:r>
              <a:rPr lang="ja-JP" altLang="en-US" sz="1400">
                <a:latin typeface="HGP創英角ｺﾞｼｯｸUB" pitchFamily="50" charset="-128"/>
                <a:ea typeface="HGP創英角ｺﾞｼｯｸUB" pitchFamily="50" charset="-128"/>
              </a:rPr>
              <a:t>▼ </a:t>
            </a:r>
            <a:r>
              <a:rPr lang="en-US" altLang="en-US" sz="1400">
                <a:latin typeface="HGP創英角ｺﾞｼｯｸUB" pitchFamily="50" charset="-128"/>
                <a:ea typeface="HGP創英角ｺﾞｼｯｸUB" pitchFamily="50" charset="-128"/>
              </a:rPr>
              <a:t>http://products.cybozu.co.jp/</a:t>
            </a:r>
            <a:r>
              <a:rPr lang="en-US" altLang="ja-JP" sz="1400">
                <a:latin typeface="HGP創英角ｺﾞｼｯｸUB" pitchFamily="50" charset="-128"/>
                <a:ea typeface="HGP創英角ｺﾞｼｯｸUB" pitchFamily="50" charset="-128"/>
              </a:rPr>
              <a:t>dezie</a:t>
            </a:r>
            <a:r>
              <a:rPr lang="en-US" altLang="en-US" sz="1400">
                <a:latin typeface="HGP創英角ｺﾞｼｯｸUB" pitchFamily="50" charset="-128"/>
                <a:ea typeface="HGP創英角ｺﾞｼｯｸUB" pitchFamily="50" charset="-128"/>
              </a:rPr>
              <a:t>/</a:t>
            </a:r>
            <a:endParaRPr lang="en-US" altLang="ja-JP" sz="1400">
              <a:latin typeface="HGP創英角ｺﾞｼｯｸUB" pitchFamily="50" charset="-128"/>
              <a:ea typeface="HGP創英角ｺﾞｼｯｸUB" pitchFamily="50" charset="-128"/>
            </a:endParaRPr>
          </a:p>
        </p:txBody>
      </p:sp>
      <p:sp>
        <p:nvSpPr>
          <p:cNvPr id="9265" name="Text Box 69"/>
          <p:cNvSpPr txBox="1">
            <a:spLocks noChangeArrowheads="1"/>
          </p:cNvSpPr>
          <p:nvPr/>
        </p:nvSpPr>
        <p:spPr bwMode="auto">
          <a:xfrm>
            <a:off x="7092950" y="2492375"/>
            <a:ext cx="1738313" cy="198438"/>
          </a:xfrm>
          <a:prstGeom prst="rect">
            <a:avLst/>
          </a:prstGeom>
          <a:noFill/>
          <a:ln w="9525">
            <a:noFill/>
            <a:miter lim="800000"/>
            <a:headEnd/>
            <a:tailEnd/>
          </a:ln>
        </p:spPr>
        <p:txBody>
          <a:bodyPr lIns="74295" tIns="8890" rIns="74295" bIns="8890"/>
          <a:lstStyle/>
          <a:p>
            <a:pPr algn="l"/>
            <a:r>
              <a:rPr lang="en-US" altLang="ja-JP">
                <a:cs typeface="Times New Roman" pitchFamily="18" charset="0"/>
              </a:rPr>
              <a:t>※</a:t>
            </a:r>
            <a:r>
              <a:rPr lang="ja-JP" altLang="en-US">
                <a:cs typeface="Times New Roman" pitchFamily="18" charset="0"/>
              </a:rPr>
              <a:t>価格に消費税は含まれていません。</a:t>
            </a:r>
            <a:r>
              <a:rPr lang="ja-JP" altLang="en-US">
                <a:latin typeface="Arial" charset="0"/>
              </a:rPr>
              <a:t>   </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33CC"/>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19050" cap="flat" cmpd="sng" algn="ctr">
          <a:solidFill>
            <a:srgbClr val="0033CC"/>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14375</TotalTime>
  <Words>1776</Words>
  <Application>Microsoft Office PowerPoint</Application>
  <PresentationFormat>On-screen Show (4:3)</PresentationFormat>
  <Paragraphs>173</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ＭＳ Ｐゴシック</vt:lpstr>
      <vt:lpstr>Arial</vt:lpstr>
      <vt:lpstr>HGP創英角ｺﾞｼｯｸUB</vt:lpstr>
      <vt:lpstr>ＭＳ Ｐ明朝</vt:lpstr>
      <vt:lpstr>Trebuchet MS</vt:lpstr>
      <vt:lpstr>SimSun</vt:lpstr>
      <vt:lpstr>HGS創英角ｺﾞｼｯｸUB</vt:lpstr>
      <vt:lpstr>HGPｺﾞｼｯｸE</vt:lpstr>
      <vt:lpstr>Times New Roman</vt:lpstr>
      <vt:lpstr>標準デザイン</vt:lpstr>
      <vt:lpstr>活用方法の具体例</vt:lpstr>
      <vt:lpstr>クレーム対応管理　　　■クレーム対応のノウハウを蓄積し活用■</vt:lpstr>
      <vt:lpstr>社内FAQ　　　　　　　■社内で頻繁に発生する質問を集約■</vt:lpstr>
      <vt:lpstr>商談報告書　　　　　■個人が持つ営業ノウハウも蓄積、共有■</vt:lpstr>
      <vt:lpstr>デヂエ ８ 基本機能</vt:lpstr>
      <vt:lpstr>蓄積された情報を素早く確認  　　　　 ■二つの機能を連携■</vt:lpstr>
      <vt:lpstr>「デヂエ 8」のライセンス体系について</vt:lpstr>
    </vt:vector>
  </TitlesOfParts>
  <Company>サイボウズ株式会社</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hodaka yamaguchi</dc:creator>
  <cp:lastModifiedBy>James Johnson</cp:lastModifiedBy>
  <cp:revision>216</cp:revision>
  <dcterms:created xsi:type="dcterms:W3CDTF">2006-04-12T04:32:33Z</dcterms:created>
  <dcterms:modified xsi:type="dcterms:W3CDTF">2012-01-10T06:31:00Z</dcterms:modified>
</cp:coreProperties>
</file>